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9"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3" r:id="rId21"/>
    <p:sldId id="274" r:id="rId22"/>
    <p:sldId id="275" r:id="rId23"/>
    <p:sldId id="276" r:id="rId24"/>
    <p:sldId id="277" r:id="rId25"/>
    <p:sldId id="278" r:id="rId26"/>
    <p:sldId id="279" r:id="rId27"/>
    <p:sldId id="280" r:id="rId28"/>
    <p:sldId id="281"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309" r:id="rId42"/>
    <p:sldId id="295" r:id="rId43"/>
    <p:sldId id="296" r:id="rId44"/>
    <p:sldId id="297" r:id="rId45"/>
    <p:sldId id="298" r:id="rId46"/>
    <p:sldId id="299" r:id="rId47"/>
    <p:sldId id="300" r:id="rId48"/>
    <p:sldId id="301" r:id="rId49"/>
    <p:sldId id="310" r:id="rId50"/>
    <p:sldId id="302" r:id="rId51"/>
    <p:sldId id="311" r:id="rId52"/>
    <p:sldId id="303" r:id="rId53"/>
    <p:sldId id="312" r:id="rId54"/>
    <p:sldId id="313" r:id="rId55"/>
    <p:sldId id="314" r:id="rId56"/>
    <p:sldId id="315" r:id="rId57"/>
    <p:sldId id="316" r:id="rId58"/>
    <p:sldId id="304" r:id="rId59"/>
    <p:sldId id="317" r:id="rId60"/>
    <p:sldId id="305" r:id="rId61"/>
    <p:sldId id="306" r:id="rId62"/>
    <p:sldId id="307" r:id="rId6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6" Type="http://schemas.openxmlformats.org/officeDocument/2006/relationships/tableStyles" Target="tableStyles.xml"/><Relationship Id="rId65" Type="http://schemas.openxmlformats.org/officeDocument/2006/relationships/viewProps" Target="viewProps.xml"/><Relationship Id="rId64" Type="http://schemas.openxmlformats.org/officeDocument/2006/relationships/presProps" Target="presProps.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986574f0009e167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slide" Target="slide40.xml"/><Relationship Id="rId3" Type="http://schemas.openxmlformats.org/officeDocument/2006/relationships/slide" Target="slide21.xml"/><Relationship Id="rId2" Type="http://schemas.openxmlformats.org/officeDocument/2006/relationships/image" Target="../media/image10.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782a6b05?pid=9a5c9b6e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O_6_BD.1_1#f923122d1?pid=f782a6b05&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p:txBody>
      </p:sp>
      <p:sp>
        <p:nvSpPr>
          <p:cNvPr id="4" name="QB_7_BD.2_1#24ef21972?pid=f923122d1&amp;color=0,0,0&amp;vtp=1&amp;bbb=1"/>
          <p:cNvSpPr/>
          <p:nvPr/>
        </p:nvSpPr>
        <p:spPr>
          <a:xfrm>
            <a:off x="612648" y="1805760"/>
            <a:ext cx="10963656" cy="25908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盐碱(</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脱坯(</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堌阳(</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痛悼(</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7_AN.3_1#24ef21972.bracket?pid=f923122d1&amp;color=0,0,0&amp;vpa=1&amp;vtp=1&amp;bbb=1"/>
          <p:cNvSpPr/>
          <p:nvPr/>
        </p:nvSpPr>
        <p:spPr>
          <a:xfrm>
            <a:off x="1791367" y="1813380"/>
            <a:ext cx="854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7" name="QB_7_AN.5_1#24ef21972.bracket?pid=f923122d1&amp;color=0,0,0&amp;vpa=2&amp;vtp=1&amp;bbb=1"/>
          <p:cNvSpPr/>
          <p:nvPr/>
        </p:nvSpPr>
        <p:spPr>
          <a:xfrm>
            <a:off x="1753267" y="2461080"/>
            <a:ext cx="5556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pī</a:t>
            </a:r>
            <a:endParaRPr lang="en-US" altLang="zh-CN" sz="2800" dirty="0"/>
          </a:p>
        </p:txBody>
      </p:sp>
      <p:sp>
        <p:nvSpPr>
          <p:cNvPr id="9" name="QB_7_AN.7_1#24ef21972.bracket?pid=f923122d1&amp;color=0,0,0&amp;vpa=3&amp;vtp=1&amp;bbb=1"/>
          <p:cNvSpPr/>
          <p:nvPr/>
        </p:nvSpPr>
        <p:spPr>
          <a:xfrm>
            <a:off x="1791367" y="3108780"/>
            <a:ext cx="652463" cy="635000"/>
          </a:xfrm>
          <a:prstGeom prst="rect">
            <a:avLst/>
          </a:prstGeom>
          <a:noFill/>
        </p:spPr>
        <p:txBody>
          <a:bodyPr wrap="none" lIns="0" tIns="0" rIns="0" bIns="0" rtlCol="0" anchor="t"/>
          <a:lstStyle/>
          <a:p>
            <a:pPr algn="ct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ɡù</a:t>
            </a:r>
            <a:endParaRPr lang="en-US" altLang="zh-CN" sz="2800" dirty="0"/>
          </a:p>
        </p:txBody>
      </p:sp>
      <p:sp>
        <p:nvSpPr>
          <p:cNvPr id="11" name="QB_7_AN.9_1#24ef21972.bracket?pid=f923122d1&amp;color=0,0,0&amp;vpa=4&amp;vtp=1&amp;bbb=1"/>
          <p:cNvSpPr/>
          <p:nvPr/>
        </p:nvSpPr>
        <p:spPr>
          <a:xfrm>
            <a:off x="1804067" y="3756480"/>
            <a:ext cx="8143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12" name="QB_7_BD.2_1#24ef21972?pid=f923122d1&amp;color=0,0,0&amp;vtp=1&amp;bbb=1&amp;zzd= 1"/>
          <p:cNvSpPr/>
          <p:nvPr/>
        </p:nvSpPr>
        <p:spPr>
          <a:xfrm>
            <a:off x="1482630" y="24661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7_BD.2_1#24ef21972?pid=f923122d1&amp;color=0,0,0&amp;vtp=1&amp;bbb=1&amp;zzd= 2"/>
          <p:cNvSpPr/>
          <p:nvPr/>
        </p:nvSpPr>
        <p:spPr>
          <a:xfrm>
            <a:off x="1482630" y="31138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7_BD.2_1#24ef21972?pid=f923122d1&amp;color=0,0,0&amp;vtp=1&amp;bbb=1&amp;zzd= 3"/>
          <p:cNvSpPr/>
          <p:nvPr/>
        </p:nvSpPr>
        <p:spPr>
          <a:xfrm>
            <a:off x="1127030" y="37615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7_BD.2_1#24ef21972?pid=f923122d1&amp;color=0,0,0&amp;vtp=1&amp;bbb=1&amp;zzd= 4"/>
          <p:cNvSpPr/>
          <p:nvPr/>
        </p:nvSpPr>
        <p:spPr>
          <a:xfrm>
            <a:off x="1482630" y="44219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wipe(left)">
                                      <p:cBhvr>
                                        <p:cTn id="23" dur="500"/>
                                        <p:tgtEl>
                                          <p:spTgt spid="9">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wipe(left)">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wipe(left)">
                                      <p:cBhvr>
                                        <p:cTn id="31" dur="500"/>
                                        <p:tgtEl>
                                          <p:spTgt spid="11">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wipe(left)">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P spid="9" grpId="0" animBg="1" build="p"/>
      <p:bldP spid="11"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_1#560bdecc1?pid=f923122d1&amp;color=0,0,0&amp;mp=1&amp;vtp=1&amp;bt=1&amp;bbb=1"/>
          <p:cNvSpPr/>
          <p:nvPr/>
        </p:nvSpPr>
        <p:spPr>
          <a:xfrm>
            <a:off x="612648" y="466344"/>
            <a:ext cx="10963656" cy="19431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抡着(</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淤塞(</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渍死(</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AN.11_1#560bdecc1.bracket?pid=f923122d1&amp;color=0,0,0&amp;mp=1&amp;vpa=5&amp;vtp=1&amp;bbb=1"/>
          <p:cNvSpPr/>
          <p:nvPr/>
        </p:nvSpPr>
        <p:spPr>
          <a:xfrm>
            <a:off x="1829467" y="473964"/>
            <a:ext cx="7540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lūn</a:t>
            </a:r>
            <a:endParaRPr lang="en-US" altLang="zh-CN" sz="2800" dirty="0"/>
          </a:p>
        </p:txBody>
      </p:sp>
      <p:sp>
        <p:nvSpPr>
          <p:cNvPr id="5" name="QB_7_AN.13_1#560bdecc1.bracket?pid=f923122d1&amp;color=0,0,0&amp;vpa=6&amp;vtp=1&amp;bbb=1"/>
          <p:cNvSpPr/>
          <p:nvPr/>
        </p:nvSpPr>
        <p:spPr>
          <a:xfrm>
            <a:off x="1804067" y="1121664"/>
            <a:ext cx="6350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yū</a:t>
            </a:r>
            <a:endParaRPr lang="en-US" altLang="zh-CN" sz="2800" dirty="0"/>
          </a:p>
        </p:txBody>
      </p:sp>
      <p:sp>
        <p:nvSpPr>
          <p:cNvPr id="6" name="QB_7_AN.14_1#560bdecc1.bracket?pid=f923122d1&amp;color=0,0,0&amp;vpa=7&amp;vtp=1&amp;bbb=1"/>
          <p:cNvSpPr/>
          <p:nvPr/>
        </p:nvSpPr>
        <p:spPr>
          <a:xfrm>
            <a:off x="2707354" y="1121664"/>
            <a:ext cx="5540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sè</a:t>
            </a:r>
            <a:endParaRPr lang="en-US" altLang="zh-CN" sz="2800" dirty="0"/>
          </a:p>
        </p:txBody>
      </p:sp>
      <p:sp>
        <p:nvSpPr>
          <p:cNvPr id="8" name="QB_7_AN.16_1#560bdecc1.bracket?pid=f923122d1&amp;color=0,0,0&amp;vpa=8&amp;vtp=1&amp;bbb=1"/>
          <p:cNvSpPr/>
          <p:nvPr/>
        </p:nvSpPr>
        <p:spPr>
          <a:xfrm>
            <a:off x="1778667" y="1769364"/>
            <a:ext cx="51435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zì</a:t>
            </a:r>
            <a:endParaRPr lang="en-US" altLang="zh-CN" sz="2800" dirty="0"/>
          </a:p>
        </p:txBody>
      </p:sp>
      <p:sp>
        <p:nvSpPr>
          <p:cNvPr id="9" name="QB_7_BD.17_1#8e660a730?bid=1&amp;pid=f923122d1&amp;color=0,0,0&amp;vtp=1"/>
          <p:cNvSpPr/>
          <p:nvPr/>
        </p:nvSpPr>
        <p:spPr>
          <a:xfrm>
            <a:off x="1722312" y="2441014"/>
            <a:ext cx="2014538"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嚼烂(</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咀嚼(</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10" name="QB_7_AN.18_1#8e660a730.bracket?pid=f923122d1&amp;color=0,0,0&amp;vpa=9&amp;vtp=1"/>
          <p:cNvSpPr/>
          <p:nvPr/>
        </p:nvSpPr>
        <p:spPr>
          <a:xfrm>
            <a:off x="2545430" y="2448634"/>
            <a:ext cx="8334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11" name="QB_7_AN.19_1#8e660a730.bracket?pid=f923122d1&amp;color=0,0,0&amp;vpa=10&amp;vtp=1"/>
          <p:cNvSpPr/>
          <p:nvPr/>
        </p:nvSpPr>
        <p:spPr>
          <a:xfrm>
            <a:off x="2507330" y="3096334"/>
            <a:ext cx="7334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jué</a:t>
            </a:r>
            <a:endParaRPr lang="en-US" altLang="zh-CN" sz="2800" dirty="0"/>
          </a:p>
        </p:txBody>
      </p:sp>
      <p:sp>
        <p:nvSpPr>
          <p:cNvPr id="12" name="QB_7_BD.17_1#8e660a730?bid=1&amp;pid=f923122d1&amp;color=0,0,0&amp;vtp=1"/>
          <p:cNvSpPr/>
          <p:nvPr/>
        </p:nvSpPr>
        <p:spPr>
          <a:xfrm>
            <a:off x="612649" y="2824554"/>
            <a:ext cx="8810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⑧嚼</a:t>
            </a:r>
            <a:endParaRPr lang="en-US" altLang="zh-CN" sz="2800" dirty="0"/>
          </a:p>
          <a:p>
            <a:pPr algn="l" latinLnBrk="1">
              <a:lnSpc>
                <a:spcPct val="150000"/>
              </a:lnSpc>
            </a:pPr>
            <a:endParaRPr lang="en-US" altLang="zh-CN" sz="2800" dirty="0"/>
          </a:p>
        </p:txBody>
      </p:sp>
      <p:sp>
        <p:nvSpPr>
          <p:cNvPr id="13" name="SystemAddBraceShape"/>
          <p:cNvSpPr/>
          <p:nvPr/>
        </p:nvSpPr>
        <p:spPr>
          <a:xfrm>
            <a:off x="1468312" y="2695014"/>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QB_7_BD.10_1#560bdecc1?pid=f923122d1&amp;color=0,0,0&amp;mp=1&amp;vtp=1&amp;bt=1&amp;bbb=1&amp;zzd= 1"/>
          <p:cNvSpPr/>
          <p:nvPr/>
        </p:nvSpPr>
        <p:spPr>
          <a:xfrm>
            <a:off x="1127030" y="112674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7_BD.10_1#560bdecc1?pid=f923122d1&amp;color=0,0,0&amp;mp=1&amp;vtp=1&amp;bt=1&amp;bbb=1&amp;zzd= 2"/>
          <p:cNvSpPr/>
          <p:nvPr/>
        </p:nvSpPr>
        <p:spPr>
          <a:xfrm>
            <a:off x="1127030" y="177444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B_7_BD.10_1#560bdecc1?pid=f923122d1&amp;color=0,0,0&amp;mp=1&amp;vtp=1&amp;bt=1&amp;bbb=1&amp;zzd= 2"/>
          <p:cNvSpPr/>
          <p:nvPr/>
        </p:nvSpPr>
        <p:spPr>
          <a:xfrm>
            <a:off x="1482630" y="177444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QB_7_BD.10_1#560bdecc1?pid=f923122d1&amp;color=0,0,0&amp;mp=1&amp;vtp=1&amp;bt=1&amp;bbb=1&amp;zzd= 3"/>
          <p:cNvSpPr/>
          <p:nvPr/>
        </p:nvSpPr>
        <p:spPr>
          <a:xfrm>
            <a:off x="1127030" y="243484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QB_7_BD.17_1#8e660a730?bid=1&amp;pid=f923122d1&amp;color=0,0,0&amp;vtp=1&amp;zzd= 1"/>
          <p:cNvSpPr/>
          <p:nvPr/>
        </p:nvSpPr>
        <p:spPr>
          <a:xfrm>
            <a:off x="1881094" y="310141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7_BD.17_1#8e660a730?bid=1&amp;pid=f923122d1&amp;color=0,0,0&amp;vtp=1&amp;zzd= 2"/>
          <p:cNvSpPr/>
          <p:nvPr/>
        </p:nvSpPr>
        <p:spPr>
          <a:xfrm>
            <a:off x="2236694" y="376181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wipe(left)">
                                      <p:cBhvr>
                                        <p:cTn id="39" dur="500"/>
                                        <p:tgtEl>
                                          <p:spTgt spid="10">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wipe(left)">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wipe(left)">
                                      <p:cBhvr>
                                        <p:cTn id="47" dur="500"/>
                                        <p:tgtEl>
                                          <p:spTgt spid="11">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wipe(left)">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P spid="8" grpId="0" animBg="1" build="p"/>
      <p:bldP spid="10" grpId="0" animBg="1" build="p"/>
      <p:bldP spid="11"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0_1#442926924?pid=f782a6b05&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7_BD.21_1#bd1fa696f?bid=2&amp;pid=442926924&amp;color=0,0,0&amp;vtp=1"/>
          <p:cNvSpPr/>
          <p:nvPr/>
        </p:nvSpPr>
        <p:spPr>
          <a:xfrm>
            <a:off x="1366712" y="1099391"/>
            <a:ext cx="1933575"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气ɡ</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感k</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7_AN.22_1#bd1fa696f.bracket?pid=442926924&amp;color=0,0,0&amp;vpa=11&amp;vtp=1"/>
          <p:cNvSpPr/>
          <p:nvPr/>
        </p:nvSpPr>
        <p:spPr>
          <a:xfrm>
            <a:off x="2313655"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概</a:t>
            </a:r>
            <a:endParaRPr lang="en-US" altLang="zh-CN" sz="2800" dirty="0"/>
          </a:p>
        </p:txBody>
      </p:sp>
      <p:sp>
        <p:nvSpPr>
          <p:cNvPr id="5" name="QB_7_AN.23_1#bd1fa696f.bracket?pid=442926924&amp;color=0,0,0&amp;vpa=12&amp;vtp=1"/>
          <p:cNvSpPr/>
          <p:nvPr/>
        </p:nvSpPr>
        <p:spPr>
          <a:xfrm>
            <a:off x="2313655"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慨</a:t>
            </a:r>
            <a:endParaRPr lang="en-US" altLang="zh-CN" sz="2800" dirty="0"/>
          </a:p>
        </p:txBody>
      </p:sp>
      <p:sp>
        <p:nvSpPr>
          <p:cNvPr id="6" name="QB_7_BD.24_1#bdab990c0?bid=3&amp;pid=442926924&amp;color=0,0,0&amp;vtp=1"/>
          <p:cNvSpPr/>
          <p:nvPr/>
        </p:nvSpPr>
        <p:spPr>
          <a:xfrm>
            <a:off x="1366712" y="2440511"/>
            <a:ext cx="1755775"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病t</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邋t</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7" name="QB_7_AN.25_1#bdab990c0.bracket?pid=442926924&amp;color=0,0,0&amp;vpa=13&amp;vtp=1"/>
          <p:cNvSpPr/>
          <p:nvPr/>
        </p:nvSpPr>
        <p:spPr>
          <a:xfrm>
            <a:off x="2135855" y="2448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榻</a:t>
            </a:r>
            <a:endParaRPr lang="en-US" altLang="zh-CN" sz="2800" dirty="0"/>
          </a:p>
        </p:txBody>
      </p:sp>
      <p:sp>
        <p:nvSpPr>
          <p:cNvPr id="8" name="QB_7_AN.26_1#bdab990c0.bracket?pid=442926924&amp;color=0,0,0&amp;vpa=14&amp;vtp=1"/>
          <p:cNvSpPr/>
          <p:nvPr/>
        </p:nvSpPr>
        <p:spPr>
          <a:xfrm>
            <a:off x="2135855" y="3095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遢</a:t>
            </a:r>
            <a:endParaRPr lang="en-US" altLang="zh-CN" sz="2800" dirty="0"/>
          </a:p>
        </p:txBody>
      </p:sp>
      <p:sp>
        <p:nvSpPr>
          <p:cNvPr id="9" name="QB_7_BD.21_1#bd1fa696f?bid=2&amp;pid=442926924&amp;color=0,0,0&amp;vtp=1"/>
          <p:cNvSpPr/>
          <p:nvPr/>
        </p:nvSpPr>
        <p:spPr>
          <a:xfrm>
            <a:off x="612649" y="148293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0" name="SystemAddBraceShape"/>
          <p:cNvSpPr/>
          <p:nvPr/>
        </p:nvSpPr>
        <p:spPr>
          <a:xfrm>
            <a:off x="1112712" y="135339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QB_7_BD.24_1#bdab990c0?bid=3&amp;pid=442926924&amp;color=0,0,0&amp;vtp=1"/>
          <p:cNvSpPr/>
          <p:nvPr/>
        </p:nvSpPr>
        <p:spPr>
          <a:xfrm>
            <a:off x="612649" y="282405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2" name="SystemAddBraceShape"/>
          <p:cNvSpPr/>
          <p:nvPr/>
        </p:nvSpPr>
        <p:spPr>
          <a:xfrm>
            <a:off x="1112712" y="2694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7_1#1a8b4b9c6?pid=f782a6b05&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7_BD.28_1#94d41cd37?sp=1&amp;pid=1a8b4b9c6&amp;color=0,0,0&amp;vtp=1&amp;bbb=1"/>
          <p:cNvSpPr/>
          <p:nvPr/>
        </p:nvSpPr>
        <p:spPr>
          <a:xfrm>
            <a:off x="612648" y="1099391"/>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部署·布置</a:t>
            </a:r>
            <a:endParaRPr lang="en-US" altLang="zh-CN" sz="2800" dirty="0"/>
          </a:p>
        </p:txBody>
      </p:sp>
      <p:pic>
        <p:nvPicPr>
          <p:cNvPr id="4" name="QB_7_BD.28_1#94d41cd37?pid=1a8b4b9c6&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496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7_BD.28_2#94d41cd37?pid=1a8b4b9c6&amp;color=0,0,0&amp;vtp=1&amp;bbb=1&amp;hb=1"/>
          <p:cNvSpPr/>
          <p:nvPr/>
        </p:nvSpPr>
        <p:spPr>
          <a:xfrm>
            <a:off x="612648" y="1725628"/>
            <a:ext cx="10963656" cy="32385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安排事情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对象多是人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多用在较庄重的场合和较重大的事情上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适用范围较小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布置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在一个地方安排和陈列各种物件使这个地方适合某种需要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活动做出安排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对象多是会场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学习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工作等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多用于一般场合和一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般事情上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适用范围较大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QB_7_BD.28_2#94d41cd37?pid=1a8b4b9c6&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5213556"/>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BD.28_3#94d41cd37?pid=1a8b4b9c6&amp;color=0,0,0&amp;vtp=1&amp;bbb=1&amp;hb=1"/>
          <p:cNvSpPr/>
          <p:nvPr/>
        </p:nvSpPr>
        <p:spPr>
          <a:xfrm>
            <a:off x="612648" y="4989528"/>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会展中心在现场</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15个安检口，配置车底检查系统4</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电子检查镜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12套。</a:t>
            </a:r>
            <a:endParaRPr lang="en-US" altLang="zh-CN" sz="100" dirty="0"/>
          </a:p>
        </p:txBody>
      </p:sp>
      <p:sp>
        <p:nvSpPr>
          <p:cNvPr id="8" name="QB_7_AN.29_1#94d41cd37.blank?pid=1a8b4b9c6&amp;color=0,0,0&amp;vpa=15&amp;vtp=1&amp;bbb=1"/>
          <p:cNvSpPr/>
          <p:nvPr/>
        </p:nvSpPr>
        <p:spPr>
          <a:xfrm>
            <a:off x="4229766" y="4959048"/>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布置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0_1#96cc02154?sp=1&amp;pid=1a8b4b9c6&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毫不犹豫·不假思索</a:t>
            </a:r>
            <a:endParaRPr lang="en-US" altLang="zh-CN" sz="2800" dirty="0"/>
          </a:p>
        </p:txBody>
      </p:sp>
      <p:pic>
        <p:nvPicPr>
          <p:cNvPr id="3" name="QB_7_BD.30_1#96cc02154?pid=1a8b4b9c6&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234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7_BD.30_2#96cc02154?pid=1a8b4b9c6&amp;color=0,0,0&amp;vtp=1&amp;bbb=1&amp;hb=1"/>
          <p:cNvSpPr/>
          <p:nvPr/>
        </p:nvSpPr>
        <p:spPr>
          <a:xfrm>
            <a:off x="612648" y="1099391"/>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行动迅速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毫不犹豫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没有丝毫的犹豫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以形容办事或处理问题坚决果断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不假思索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用不着想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形容说话做事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迅速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毫不犹豫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强调不迟疑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不假思索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强调不思考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7_BD.30_2#96cc02154?pid=1a8b4b9c6&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304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7_BD.30_3#96cc02154?pid=1a8b4b9c6&amp;color=0,0,0&amp;vtp=1&amp;bbb=1&amp;hb=1"/>
          <p:cNvSpPr/>
          <p:nvPr/>
        </p:nvSpPr>
        <p:spPr>
          <a:xfrm>
            <a:off x="612648" y="3080591"/>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在生死存亡的关头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，黄继光</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地用自己的胸膛挡住了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敌人的枪口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7_AN.31_1#96cc02154.blank?pid=1a8b4b9c6&amp;color=0,0,0&amp;vpa=16&amp;vtp=1&amp;bbb=1"/>
          <p:cNvSpPr/>
          <p:nvPr/>
        </p:nvSpPr>
        <p:spPr>
          <a:xfrm>
            <a:off x="6007766" y="30501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毫不犹豫</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2_1#c4c5b127e?sp=1&amp;pid=f782a6b05&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p:txBody>
      </p:sp>
      <p:sp>
        <p:nvSpPr>
          <p:cNvPr id="3" name="QB_7_BD.33_1#8e2ebdc49?pid=c4c5b127e&amp;color=0,0,0&amp;vtp=1&amp;bbb=1"/>
          <p:cNvSpPr/>
          <p:nvPr/>
        </p:nvSpPr>
        <p:spPr>
          <a:xfrm>
            <a:off x="612648" y="1806654"/>
            <a:ext cx="10963656" cy="38862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共同享受幸福，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共同担当艰苦。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：形容声势大，来势猛，到处都是。</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spc="-1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：形容大水滚滚流动，连续不断；也形容话多，说起来没完。</a:t>
            </a:r>
            <a:endParaRPr lang="en-US" altLang="zh-CN" sz="2800" spc="-1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：水势浩大，也泛指声势浩大。</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：不依赖外力，靠自己的力量把事情办起来。</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：振作精神，努力自强。</a:t>
            </a:r>
            <a:endParaRPr lang="en-US" altLang="zh-CN" sz="2800" dirty="0"/>
          </a:p>
        </p:txBody>
      </p:sp>
      <p:sp>
        <p:nvSpPr>
          <p:cNvPr id="4" name="QB_7_AN.34_1#8e2ebdc49.blank?pid=c4c5b127e&amp;color=0,0,0&amp;vpa=17&amp;vtp=1&amp;bbb=1"/>
          <p:cNvSpPr/>
          <p:nvPr/>
        </p:nvSpPr>
        <p:spPr>
          <a:xfrm>
            <a:off x="978566" y="17761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同甘共苦</a:t>
            </a:r>
            <a:endParaRPr lang="en-US" altLang="zh-CN" sz="2800" dirty="0"/>
          </a:p>
        </p:txBody>
      </p:sp>
      <p:sp>
        <p:nvSpPr>
          <p:cNvPr id="6" name="QB_7_AN.36_1#8e2ebdc49.blank?pid=c4c5b127e&amp;color=0,0,0&amp;vpa=18&amp;vtp=1&amp;bbb=1"/>
          <p:cNvSpPr/>
          <p:nvPr/>
        </p:nvSpPr>
        <p:spPr>
          <a:xfrm>
            <a:off x="978566" y="24238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铺天盖地</a:t>
            </a:r>
            <a:endParaRPr lang="en-US" altLang="zh-CN" sz="2800" dirty="0"/>
          </a:p>
        </p:txBody>
      </p:sp>
      <p:sp>
        <p:nvSpPr>
          <p:cNvPr id="8" name="QB_7_AN.38_1#8e2ebdc49.blank?pid=c4c5b127e&amp;color=0,0,0&amp;vpa=19&amp;vtp=1&amp;bbb=1"/>
          <p:cNvSpPr/>
          <p:nvPr/>
        </p:nvSpPr>
        <p:spPr>
          <a:xfrm>
            <a:off x="959516" y="3071574"/>
            <a:ext cx="1624013" cy="622300"/>
          </a:xfrm>
          <a:prstGeom prst="rect">
            <a:avLst/>
          </a:prstGeom>
          <a:noFill/>
        </p:spPr>
        <p:txBody>
          <a:bodyPr wrap="none" lIns="0" tIns="0" rIns="0" bIns="0" rtlCol="0" anchor="t"/>
          <a:lstStyle/>
          <a:p>
            <a:pPr algn="ctr" latinLnBrk="1">
              <a:lnSpc>
                <a:spcPts val="4900"/>
              </a:lnSpc>
            </a:pPr>
            <a:r>
              <a:rPr lang="en-US" altLang="zh-CN" sz="2800" b="1" i="0" spc="-10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滔滔不绝</a:t>
            </a:r>
            <a:endParaRPr lang="en-US" altLang="zh-CN" sz="2800" spc="-100" dirty="0"/>
          </a:p>
        </p:txBody>
      </p:sp>
      <p:sp>
        <p:nvSpPr>
          <p:cNvPr id="10" name="QB_7_AN.40_1#8e2ebdc49.blank?pid=c4c5b127e&amp;color=0,0,0&amp;vpa=20&amp;vtp=1&amp;bbb=1"/>
          <p:cNvSpPr/>
          <p:nvPr/>
        </p:nvSpPr>
        <p:spPr>
          <a:xfrm>
            <a:off x="978566" y="37192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汹涌澎湃</a:t>
            </a:r>
            <a:endParaRPr lang="en-US" altLang="zh-CN" sz="2800" dirty="0"/>
          </a:p>
        </p:txBody>
      </p:sp>
      <p:sp>
        <p:nvSpPr>
          <p:cNvPr id="12" name="QB_7_AN.42_1#8e2ebdc49.blank?pid=c4c5b127e&amp;color=0,0,0&amp;vpa=21&amp;vtp=1&amp;bbb=1"/>
          <p:cNvSpPr/>
          <p:nvPr/>
        </p:nvSpPr>
        <p:spPr>
          <a:xfrm>
            <a:off x="978566" y="43669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自力更生</a:t>
            </a:r>
            <a:endParaRPr lang="en-US" altLang="zh-CN" sz="2800" dirty="0"/>
          </a:p>
        </p:txBody>
      </p:sp>
      <p:sp>
        <p:nvSpPr>
          <p:cNvPr id="14" name="QB_7_AN.44_1#8e2ebdc49.blank?pid=c4c5b127e&amp;color=0,0,0&amp;vpa=22&amp;vtp=1&amp;bbb=1"/>
          <p:cNvSpPr/>
          <p:nvPr/>
        </p:nvSpPr>
        <p:spPr>
          <a:xfrm>
            <a:off x="978566" y="50146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奋发图强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wipe(left)">
                                      <p:cBhvr>
                                        <p:cTn id="39" dur="500"/>
                                        <p:tgtEl>
                                          <p:spTgt spid="12">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wipe(left)">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wipe(left)">
                                      <p:cBhvr>
                                        <p:cTn id="47" dur="500"/>
                                        <p:tgtEl>
                                          <p:spTgt spid="14">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wipe(left)">
                                      <p:cBhvr>
                                        <p:cTn id="50"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P spid="10" grpId="0" animBg="1" build="p"/>
      <p:bldP spid="12" grpId="0" animBg="1" build="p"/>
      <p:bldP spid="1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a73043aa3?sp=1&amp;pid=f782a6b05&amp;color=0,0,0&amp;vtp=1&amp;bt=1&amp;bbb=1&amp;hb=1&amp;hltap=1"/>
          <p:cNvSpPr/>
          <p:nvPr/>
        </p:nvSpPr>
        <p:spPr>
          <a:xfrm>
            <a:off x="612648" y="468000"/>
            <a:ext cx="10963656" cy="6146800"/>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赏析省略号的表达效果</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省略号具有表情达意的效果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。请分析下列句子中省略号的表达效果。</a:t>
            </a:r>
            <a:endParaRPr lang="en-US" altLang="zh-CN" sz="2800" dirty="0"/>
          </a:p>
          <a:p>
            <a:pPr latinLnBrk="1">
              <a:lnSpc>
                <a:spcPts val="44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他对这两位上级党组织的代表断断续续地说出了最后一句话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党交给我的</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91_1#a73043aa3?sp=1&amp;pid=f782a6b05&amp;color=0,0,0&amp;vtp=1&amp;bt=1&amp;bbb=1&amp;hb=1&amp;hla=1"/>
          <p:cNvSpPr/>
          <p:nvPr/>
        </p:nvSpPr>
        <p:spPr>
          <a:xfrm>
            <a:off x="612648" y="2699644"/>
            <a:ext cx="10963656" cy="3911600"/>
          </a:xfrm>
          <a:prstGeom prst="rect">
            <a:avLst/>
          </a:prstGeom>
          <a:noFill/>
        </p:spPr>
        <p:txBody>
          <a:bodyPr wrap="none" lIns="0" tIns="0" rIns="0" bIns="0" rtlCol="0" anchor="t"/>
          <a:lstStyle/>
          <a:p>
            <a:pPr latinLnBrk="1">
              <a:lnSpc>
                <a:spcPts val="44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表现焦裕禄的艰难与虚弱。通过语言的中断和延迟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，读者可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以感受到焦裕禄因身心痛苦而难以完整表达句子的艰难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②增强语言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的感染力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。通过省略号造成的语言的不连贯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，读者能够更加深刻地体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会到焦裕禄内心的痛苦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、遗憾和未完成任务的沉重感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，使读者产生共</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。③突出内容的重要性。在这里，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省略号不仅表示说话的不连贯，</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还通过打断和延迟句子的完成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我没有完成党交给我的任务”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这一关键信息的沉重和紧迫性。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3d8d9b6b5?pid=f782a6b05&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省略号的常见用法及表达效果</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标示说话时断断续续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太太</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我不知道</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您大概是认错人了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可以用来表现人物说话时的犹豫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迟疑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结巴或情绪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激动等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使人物形象更加生动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语言更具表现力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标示语意未尽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你这样干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未免太</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可以让读者根据上下文自行体会未尽之意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给读者留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下思考和想象的空间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使文章更具韵味和深度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d8d9b6b5?pid=f782a6b05&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标示列举或重复词语的省略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这样的词语有高兴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欣喜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欢喜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愉快</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简洁行文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引发联想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强调重点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标示对话中的沉默不语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你还没娶媳妇吧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他飞红了脸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更加忸怩起来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在对话或描述中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用省略号表示人物处于沉默状态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此时无声胜有声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能营造出一种特定的氛围或情感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b9f2701c?pid=9a5c9b6e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6_BD.46_1#1df7ef692?sp=1&amp;pid=cb9f2701c&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46_2#1df7ef692?pid=cb9f2701c&amp;color=0,0,0&amp;tib=255,255,255&amp;vip=23#2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93008" y="1879346"/>
            <a:ext cx="5212080" cy="45537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47_1#1df7ef692.blank?pid=cb9f2701c&amp;color=0,0,0&amp;vpa=23&amp;vtp=1"/>
          <p:cNvSpPr/>
          <p:nvPr/>
        </p:nvSpPr>
        <p:spPr>
          <a:xfrm>
            <a:off x="4306824" y="3077210"/>
            <a:ext cx="1060704" cy="228600"/>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注重调查研究</a:t>
            </a:r>
            <a:endParaRPr lang="en-US" altLang="zh-CN" sz="2100" dirty="0"/>
          </a:p>
        </p:txBody>
      </p:sp>
      <p:sp>
        <p:nvSpPr>
          <p:cNvPr id="6" name="QB_6_AN.48_1#1df7ef692.blank?pid=cb9f2701c&amp;color=0,0,0&amp;vpa=24&amp;vtp=1"/>
          <p:cNvSpPr/>
          <p:nvPr/>
        </p:nvSpPr>
        <p:spPr>
          <a:xfrm>
            <a:off x="6025897" y="4247642"/>
            <a:ext cx="2670048" cy="283464"/>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雪天送粮暖人心</a:t>
            </a:r>
            <a:endParaRPr lang="en-US" altLang="zh-CN" sz="2100" dirty="0"/>
          </a:p>
        </p:txBody>
      </p:sp>
      <p:sp>
        <p:nvSpPr>
          <p:cNvPr id="7" name="QB_6_AN.49_1#1df7ef692.blank?pid=cb9f2701c&amp;color=0,0,0&amp;vpa=25&amp;vtp=1"/>
          <p:cNvSpPr/>
          <p:nvPr/>
        </p:nvSpPr>
        <p:spPr>
          <a:xfrm>
            <a:off x="6071616" y="4677410"/>
            <a:ext cx="4147040" cy="329184"/>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别人生病，他无微不至地关怀</a:t>
            </a:r>
            <a:endParaRPr lang="en-US" altLang="zh-CN" sz="2100" dirty="0"/>
          </a:p>
        </p:txBody>
      </p:sp>
      <p:sp>
        <p:nvSpPr>
          <p:cNvPr id="8" name="QB_6_AN.50_1#1df7ef692.blank?pid=cb9f2701c&amp;color=0,0,0&amp;vpa=26&amp;vtp=1"/>
          <p:cNvSpPr/>
          <p:nvPr/>
        </p:nvSpPr>
        <p:spPr>
          <a:xfrm>
            <a:off x="4297680" y="5194169"/>
            <a:ext cx="1078992" cy="690249"/>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病倒在工作岗位</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0cedcb2b.fixed?pid=daa63c300&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中国革命传统作品研习——伟大的复兴</a:t>
            </a:r>
            <a:endParaRPr lang="en-US" altLang="zh-CN" sz="4000" dirty="0"/>
          </a:p>
        </p:txBody>
      </p:sp>
      <p:sp>
        <p:nvSpPr>
          <p:cNvPr id="3" name="C_3#00cedcb2b"/>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00cedcb2b.fixed?pid=daa63c300&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第3课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别了，“不列颠尼亚”</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*县委书记的榜样——焦裕禄</a:t>
            </a:r>
            <a:endParaRPr lang="en-US" altLang="zh-CN" sz="3200" dirty="0"/>
          </a:p>
        </p:txBody>
      </p:sp>
      <mc:AlternateContent xmlns:mc="http://schemas.openxmlformats.org/markup-compatibility/2006">
        <mc:Choice xmlns:a14="http://schemas.microsoft.com/office/drawing/2010/main" Requires="a14">
          <p:sp>
            <p:nvSpPr>
              <p:cNvPr id="5" name="C_3_BD#00cedcb2b.fixed?pid=daa63c300&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县委书记的榜样——焦裕禄</a:t>
                </a:r>
                <a:endParaRPr lang="en-US" altLang="zh-CN" sz="3200" dirty="0"/>
              </a:p>
            </p:txBody>
          </p:sp>
        </mc:Choice>
        <mc:Fallback>
          <p:sp>
            <p:nvSpPr>
              <p:cNvPr id="5" name="C_3_BD#00cedcb2b.fixed?pid=daa63c300&amp;color=0,173,163&amp;vtp=1&amp;bbb=1"/>
              <p:cNvSpPr>
                <a:spLocks noRot="1" noChangeAspect="1" noMove="1" noResize="1" noEditPoints="1" noAdjustHandles="1" noChangeArrowheads="1" noChangeShapeType="1" noTextEdit="1"/>
              </p:cNvSpPr>
              <p:nvPr/>
            </p:nvSpPr>
            <p:spPr>
              <a:xfrm>
                <a:off x="877824" y="4142232"/>
                <a:ext cx="10981944" cy="1019048"/>
              </a:xfrm>
              <a:prstGeom prst="rect">
                <a:avLst/>
              </a:prstGeom>
              <a:blipFill rotWithShape="1">
                <a:blip r:embed="rId1"/>
                <a:stretch>
                  <a:fillRect l="-2" t="-1757" r="5"/>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_1#f058488c5?sp=1&amp;pid=cb9f2701c&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6_BD.51_2#f058488c5?sp=1&amp;pid=cb9f2701c&amp;color=0,0,0&amp;vtp=1&amp;bbb=1&amp;hb=1"/>
          <p:cNvSpPr/>
          <p:nvPr/>
        </p:nvSpPr>
        <p:spPr>
          <a:xfrm>
            <a:off x="612648" y="1099391"/>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《县委书记的榜样——焦裕禄》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一文通过讲述①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，不顾病痛，与自然灾害顽强抗争，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与百姓②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舍身忘我工作的先进事迹，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塑造了③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铸就了“亲民爱民、艰苦奋斗、科学求实、迎难而上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的焦裕禄精神。</a:t>
            </a:r>
            <a:endParaRPr lang="en-US" altLang="zh-CN" sz="2800" dirty="0"/>
          </a:p>
        </p:txBody>
      </p:sp>
      <p:sp>
        <p:nvSpPr>
          <p:cNvPr id="4" name="QB_6_AN.52_1#f058488c5.blank?pid=cb9f2701c&amp;color=0,0,0&amp;vpa=27&amp;vtp=1&amp;bbb=1&amp;hb=1"/>
          <p:cNvSpPr/>
          <p:nvPr/>
        </p:nvSpPr>
        <p:spPr>
          <a:xfrm>
            <a:off x="612648" y="10689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焦裕禄到兰考县任县委书记</a:t>
            </a:r>
            <a:endParaRPr lang="en-US" altLang="zh-CN" sz="2800" dirty="0"/>
          </a:p>
        </p:txBody>
      </p:sp>
      <p:sp>
        <p:nvSpPr>
          <p:cNvPr id="5" name="QB_6_AN.53_1#f058488c5.blank?pid=cb9f2701c&amp;color=0,0,0&amp;vpa=28&amp;vtp=1&amp;bbb=1&amp;hb=1"/>
          <p:cNvSpPr/>
          <p:nvPr/>
        </p:nvSpPr>
        <p:spPr>
          <a:xfrm>
            <a:off x="612648" y="17166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同甘共苦</a:t>
            </a:r>
            <a:endParaRPr lang="en-US" altLang="zh-CN" sz="2800" dirty="0"/>
          </a:p>
        </p:txBody>
      </p:sp>
      <p:sp>
        <p:nvSpPr>
          <p:cNvPr id="6" name="QB_6_AN.54_1#f058488c5.blank?pid=cb9f2701c&amp;color=0,0,0&amp;vpa=29&amp;vtp=1&amp;bbb=1&amp;hb=1"/>
          <p:cNvSpPr/>
          <p:nvPr/>
        </p:nvSpPr>
        <p:spPr>
          <a:xfrm>
            <a:off x="612648" y="23643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优秀共产党员的光辉形象</a:t>
            </a:r>
            <a:endParaRPr lang="en-US" altLang="zh-CN" sz="2800" dirty="0"/>
          </a:p>
        </p:txBody>
      </p:sp>
      <p:sp>
        <p:nvSpPr>
          <p:cNvPr id="7" name="QB_6_AN.55_1#f058488c5.blank?pid=cb9f2701c&amp;color=0,0,0&amp;vpa=30&amp;vtp=1&amp;bbb=1&amp;hb=1"/>
          <p:cNvSpPr/>
          <p:nvPr/>
        </p:nvSpPr>
        <p:spPr>
          <a:xfrm>
            <a:off x="612648" y="30120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无私奉献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1aa6420b.fixed?pid=00cedcb2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71aa6420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394359d89?pid=71aa6420b&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你是焦裕禄事迹展览馆的一名导览员，今天有学生团体来参观学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。你的任务是引导他们通过展览了解焦裕禄的生平事迹、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精神品质，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并引导他们完成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《县委书记的榜样——焦裕禄》一课的学习任务。</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577e78dd9?pid=71aa6420b&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概括生平事迹，分析精神品质</a:t>
            </a:r>
            <a:endParaRPr lang="en-US" altLang="zh-CN" sz="3000" dirty="0"/>
          </a:p>
        </p:txBody>
      </p:sp>
      <p:sp>
        <p:nvSpPr>
          <p:cNvPr id="3" name="QB_6_BD.56_1#e4eb7cc0a?sp=1&amp;pid=577e78dd9&amp;color=0,0,0&amp;vtp=1&amp;bbb=1&amp;hb=1"/>
          <p:cNvSpPr/>
          <p:nvPr/>
        </p:nvSpPr>
        <p:spPr>
          <a:xfrm>
            <a:off x="612648" y="1115647"/>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本文用小标题的形式组织全文，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将人物的特点清晰明了地标示了出来。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，本文还有两条线索，一条是焦裕禄的工作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，另一条是焦裕禄的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。请结合本文内容，把表格补充完整。（7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5" name="QB_6_BD.56_2#e4eb7cc0a?colgroup=7,9,12&amp;pid=577e78dd9&amp;color=0,0,0&amp;vtp=1&amp;bbb=1&amp;hb=1"/>
          <p:cNvGraphicFramePr>
            <a:graphicFrameLocks noGrp="1"/>
          </p:cNvGraphicFramePr>
          <p:nvPr/>
        </p:nvGraphicFramePr>
        <p:xfrm>
          <a:off x="612648" y="3166618"/>
          <a:ext cx="10936224" cy="2345944"/>
        </p:xfrm>
        <a:graphic>
          <a:graphicData uri="http://schemas.openxmlformats.org/drawingml/2006/table">
            <a:tbl>
              <a:tblPr/>
              <a:tblGrid>
                <a:gridCol w="2953512"/>
                <a:gridCol w="3483864"/>
                <a:gridCol w="4498848"/>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病情发展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对待病情的态度</a:t>
                      </a:r>
                      <a:r>
                        <a:rPr lang="en-US" altLang="zh-CN" sz="2800" b="1"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调研“三害”情况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时时弯下身子用左手按着肝</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别人恳求他休息</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B_6_AN.57_1#e4eb7cc0a.blank?pid=577e78dd9&amp;color=0,0,0&amp;vpa=31&amp;vtp=1&amp;bbb=1"/>
          <p:cNvSpPr/>
          <p:nvPr/>
        </p:nvSpPr>
        <p:spPr>
          <a:xfrm>
            <a:off x="4181879" y="4359116"/>
            <a:ext cx="2044700"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一阵阵肝痛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QB_6_BD.58_1#e4eb7cc0a?colgroup=7,9,12&amp;pid=577e78dd9&amp;color=0,0,0&amp;mp=1&amp;vtp=1&amp;bt=1&amp;bbb=1&amp;hb=1"/>
          <p:cNvGraphicFramePr>
            <a:graphicFrameLocks noGrp="1"/>
          </p:cNvGraphicFramePr>
          <p:nvPr/>
        </p:nvGraphicFramePr>
        <p:xfrm>
          <a:off x="612648" y="466344"/>
          <a:ext cx="10936224" cy="3518916"/>
        </p:xfrm>
        <a:graphic>
          <a:graphicData uri="http://schemas.openxmlformats.org/drawingml/2006/table">
            <a:tbl>
              <a:tblPr/>
              <a:tblGrid>
                <a:gridCol w="2953512"/>
                <a:gridCol w="3483864"/>
                <a:gridCol w="4498848"/>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病情发展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对待病情的态度</a:t>
                      </a:r>
                      <a:r>
                        <a:rPr lang="en-US" altLang="zh-CN" sz="2800" b="1"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肝痛常常发作</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痛得厉害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领导兰考人民同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”斗争胜利前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不在意</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采取压迫止痛法</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别人劝他治疗</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他因工作而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拒绝治疗</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因药贵不肯买药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59_1#e4eb7cc0a.blank?pid=577e78dd9&amp;color=0,0,0&amp;mp=1&amp;vpa=32&amp;vtp=1&amp;bbb=1&amp;hb=1"/>
          <p:cNvSpPr/>
          <p:nvPr/>
        </p:nvSpPr>
        <p:spPr>
          <a:xfrm>
            <a:off x="684648" y="1114139"/>
            <a:ext cx="2826512"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风雪天关心困难群众</a:t>
            </a:r>
            <a:endParaRPr lang="en-US" altLang="zh-CN" sz="2800" dirty="0"/>
          </a:p>
        </p:txBody>
      </p:sp>
      <p:sp>
        <p:nvSpPr>
          <p:cNvPr id="4" name="QB_6_AN.60_1#e4eb7cc0a.blank?pid=577e78dd9&amp;color=0,0,0&amp;mp=1&amp;vpa=33&amp;vtp=1&amp;bbb=1"/>
          <p:cNvSpPr/>
          <p:nvPr/>
        </p:nvSpPr>
        <p:spPr>
          <a:xfrm>
            <a:off x="7170443" y="1652873"/>
            <a:ext cx="3830638"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用一支钢笔硬顶着肝部</a:t>
            </a:r>
            <a:endParaRPr lang="en-US" altLang="zh-CN" sz="2800" dirty="0"/>
          </a:p>
        </p:txBody>
      </p:sp>
      <p:sp>
        <p:nvSpPr>
          <p:cNvPr id="5" name="QB_6_AN.61_1#e4eb7cc0a.blank?pid=577e78dd9&amp;color=0,0,0&amp;mp=1&amp;vpa=34&amp;vtp=1&amp;bbb=1"/>
          <p:cNvSpPr/>
          <p:nvPr/>
        </p:nvSpPr>
        <p:spPr>
          <a:xfrm>
            <a:off x="4181879" y="2831814"/>
            <a:ext cx="2401888"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肝病越来越重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QB_6_BD.62_1#e4eb7cc0a?colgroup=7,9,12&amp;pid=577e78dd9&amp;color=0,0,0&amp;mp=1&amp;vtp=1&amp;bt=1&amp;bbb=1&amp;hb=1"/>
          <p:cNvGraphicFramePr>
            <a:graphicFrameLocks noGrp="1"/>
          </p:cNvGraphicFramePr>
          <p:nvPr/>
        </p:nvGraphicFramePr>
        <p:xfrm>
          <a:off x="612648" y="466344"/>
          <a:ext cx="10936224" cy="3467164"/>
        </p:xfrm>
        <a:graphic>
          <a:graphicData uri="http://schemas.openxmlformats.org/drawingml/2006/table">
            <a:tbl>
              <a:tblPr/>
              <a:tblGrid>
                <a:gridCol w="2953512"/>
                <a:gridCol w="3483864"/>
                <a:gridCol w="4498848"/>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病情发展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对待病情的态度</a:t>
                      </a:r>
                      <a:r>
                        <a:rPr lang="en-US" altLang="zh-CN" sz="2800" b="1"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去三义寨公社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肝痛发作</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痛得骑不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动自行车</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作笔记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痛得手指发抖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1220">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不得不放下工作前去治疗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63_1#e4eb7cc0a.blank?pid=577e78dd9&amp;color=0,0,0&amp;mp=1&amp;vpa=35&amp;vtp=1&amp;bbb=1&amp;hb=1"/>
          <p:cNvSpPr/>
          <p:nvPr/>
        </p:nvSpPr>
        <p:spPr>
          <a:xfrm>
            <a:off x="7122024" y="1391507"/>
            <a:ext cx="4371848"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拒绝休息的提议，看起来神情自若</a:t>
            </a:r>
            <a:endParaRPr lang="en-US" altLang="zh-CN" sz="2800" dirty="0"/>
          </a:p>
        </p:txBody>
      </p:sp>
      <p:sp>
        <p:nvSpPr>
          <p:cNvPr id="4" name="QB_6_AN.64_1#e4eb7cc0a.blank?pid=577e78dd9&amp;color=0,0,0&amp;mp=1&amp;vpa=36&amp;vtp=1&amp;bbb=1&amp;hb=1"/>
          <p:cNvSpPr/>
          <p:nvPr/>
        </p:nvSpPr>
        <p:spPr>
          <a:xfrm>
            <a:off x="684648" y="2815971"/>
            <a:ext cx="2826512"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除</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“三害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”斗争达到高潮</a:t>
            </a:r>
            <a:endParaRPr lang="en-US" altLang="zh-CN" sz="2800" dirty="0"/>
          </a:p>
        </p:txBody>
      </p:sp>
      <p:sp>
        <p:nvSpPr>
          <p:cNvPr id="5" name="QB_6_AN.65_1#e4eb7cc0a.blank?pid=577e78dd9&amp;color=0,0,0&amp;mp=1&amp;vpa=37&amp;vtp=1&amp;bbb=1&amp;hb=1"/>
          <p:cNvSpPr/>
          <p:nvPr/>
        </p:nvSpPr>
        <p:spPr>
          <a:xfrm>
            <a:off x="3638160" y="2815971"/>
            <a:ext cx="3356864"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肝病到了严重关头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46d4bc102?pid=577e78dd9&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小标题</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不同于文章的大标题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即文章题目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通常指文章内部的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次级标题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是对其下内容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或部分内容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的概括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概括内容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小标题能够简洁明了地概括每个部分或段落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的主要内容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使读者能够快速抓住文章的核心信息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划分层次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过设置小标题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文章可以被清晰地划分为不同的层次或段落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有助于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读者更好地理解文章的逻辑结构和内容组织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吸引读者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6d4bc102?pid=577e78dd9&amp;color=0,0,0&amp;mp=1&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有趣或引人深思的小标题能够激发读者的好奇心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引导他们继续阅读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从而提高文章的阅读率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提示重点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小标题可以突出文章中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的关键信息或重点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帮助读者快速定位到他们感兴趣或想深入了解的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便于检索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在长篇文档或学术文章中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小标题可以作为检索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的关键词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帮助读者快速找到他们需要的特定信息或段落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引导阅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小标题可以作为一种视觉引导</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，帮助读者按照作者设定的逻辑顺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序逐步深入阅读</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，从而更好地理解文章的主旨和意图。</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46d4bc102?pid=577e78dd9&amp;color=0,0,0&amp;mp=1&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⑦增加文章的深度和广度。通过设置多个小标题</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，作者可以围绕一个</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主题展开多个方面的探讨</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，从而增加文章的深度和广度。</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有的小标题还有特殊作用</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，如《县委书记的榜样——焦裕禄</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的小标题还有突出人物形象的作用。小标题选取的是焦裕禄生命中具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有影响力的话语或他人的评语，这对彰显其伟大的品格具有画龙点睛</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的作用</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c3dc5fd77?sp=1&amp;pid=577e78dd9&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人物通讯在记叙人物事迹时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，常常要通过人物的行为细节来表现人物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的精神和品格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，试填写表格。（6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2" name="QB_6_BD.66_2#c3dc5fd77?colgroup=13,15&amp;pid=577e78dd9&amp;color=0,0,0&amp;vtp=1&amp;bbb=1&amp;hb=1"/>
          <p:cNvGraphicFramePr>
            <a:graphicFrameLocks noGrp="1"/>
          </p:cNvGraphicFramePr>
          <p:nvPr/>
        </p:nvGraphicFramePr>
        <p:xfrm>
          <a:off x="612648" y="1880240"/>
          <a:ext cx="10945368" cy="4014978"/>
        </p:xfrm>
        <a:graphic>
          <a:graphicData uri="http://schemas.openxmlformats.org/drawingml/2006/table">
            <a:tbl>
              <a:tblPr/>
              <a:tblGrid>
                <a:gridCol w="5084064"/>
                <a:gridCol w="5861304"/>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焦裕禄身患肝病</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许多人劝他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不要下乡</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他毫不犹豫地拒</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：“吃别人嚼过的馍没味道</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表现了焦裕禄坚持亲自调研的求真务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实的作风</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69034">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他和调查队的同志们经常在截</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腰深的水里吃干粮</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有时夜晚</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3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蹲在泥水处歇息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67_1#c3dc5fd77.blank?pid=577e78dd9&amp;color=0,0,0&amp;vpa=38&amp;vtp=1&amp;bbb=1&amp;hb=1"/>
          <p:cNvSpPr/>
          <p:nvPr/>
        </p:nvSpPr>
        <p:spPr>
          <a:xfrm>
            <a:off x="5768712" y="4503774"/>
            <a:ext cx="5734304"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表明焦裕禄与大家同甘共苦，一心为了工作</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9a5c9b6e1?lid=9a5c9b6e1&amp;cid=9a5c9b6e1&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9a5c9b6e1?lid=9a5c9b6e1&amp;cid=9a5c9b6e1&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9a5c9b6e1?lid=71aa6420b&amp;cid=71aa6420b&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9a5c9b6e1?lid=71aa6420b&amp;cid=71aa6420b&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9a5c9b6e1?lid=af3872db4&amp;cid=af3872db4&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9a5c9b6e1?lid=af3872db4&amp;cid=af3872db4&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QB_6_BD.68_1#c3dc5fd77?colgroup=13,15&amp;pid=577e78dd9&amp;color=0,0,0&amp;mp=1&amp;vtp=1&amp;bt=1&amp;bbb=1&amp;hb=1"/>
          <p:cNvGraphicFramePr>
            <a:graphicFrameLocks noGrp="1"/>
          </p:cNvGraphicFramePr>
          <p:nvPr/>
        </p:nvGraphicFramePr>
        <p:xfrm>
          <a:off x="612648" y="466344"/>
          <a:ext cx="10945368" cy="3467164"/>
        </p:xfrm>
        <a:graphic>
          <a:graphicData uri="http://schemas.openxmlformats.org/drawingml/2006/table">
            <a:tbl>
              <a:tblPr/>
              <a:tblGrid>
                <a:gridCol w="4779484"/>
                <a:gridCol w="6165884"/>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焦裕禄听见风雪声</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倚在门边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望着风雪发呆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踏着积雪</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一边走</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一边高唱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南泥湾》</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69_1#c3dc5fd77.blank?pid=577e78dd9&amp;color=0,0,0&amp;mp=1&amp;vpa=39&amp;vtp=1&amp;bbb=1&amp;hb=1"/>
          <p:cNvSpPr/>
          <p:nvPr/>
        </p:nvSpPr>
        <p:spPr>
          <a:xfrm>
            <a:off x="5476481" y="1073484"/>
            <a:ext cx="5734304" cy="1109472"/>
          </a:xfrm>
          <a:prstGeom prst="rect">
            <a:avLst/>
          </a:prstGeom>
          <a:noFill/>
        </p:spPr>
        <p:txBody>
          <a:bodyPr wrap="square" lIns="0" tIns="0" rIns="0" bIns="0" rtlCol="0" anchor="t"/>
          <a:lstStyle/>
          <a:p>
            <a:pPr latinLnBrk="1">
              <a:lnSpc>
                <a:spcPct val="130000"/>
              </a:lnSpc>
            </a:pP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表明焦裕禄在风雪到来时对人民生活的深深忧虑和对解决方案的思索</a:t>
            </a:r>
            <a:endParaRPr lang="en-US" altLang="zh-CN" sz="2800" dirty="0"/>
          </a:p>
        </p:txBody>
      </p:sp>
      <p:sp>
        <p:nvSpPr>
          <p:cNvPr id="4" name="QB_6_AN.70_1#c3dc5fd77.blank?pid=577e78dd9&amp;color=0,0,0&amp;mp=1&amp;vpa=40&amp;vtp=1&amp;bbb=1&amp;hb=1"/>
          <p:cNvSpPr/>
          <p:nvPr/>
        </p:nvSpPr>
        <p:spPr>
          <a:xfrm>
            <a:off x="5768712" y="2790095"/>
            <a:ext cx="5734304" cy="110947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表现了焦裕禄面对风雪灾害时的革命乐观主义精神</a:t>
            </a:r>
            <a:endParaRPr lang="en-US" altLang="zh-CN" sz="2800" dirty="0"/>
          </a:p>
        </p:txBody>
      </p:sp>
      <p:sp>
        <p:nvSpPr>
          <p:cNvPr id="2" name="文本框 1"/>
          <p:cNvSpPr txBox="1"/>
          <p:nvPr/>
        </p:nvSpPr>
        <p:spPr>
          <a:xfrm>
            <a:off x="612775" y="4146550"/>
            <a:ext cx="6096000" cy="521970"/>
          </a:xfrm>
          <a:prstGeom prst="rect">
            <a:avLst/>
          </a:prstGeom>
          <a:noFill/>
        </p:spPr>
        <p:txBody>
          <a:bodyPr wrap="square" rtlCol="0" anchor="t">
            <a:spAutoFit/>
          </a:bodyPr>
          <a:p>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（每处2分）</a:t>
            </a:r>
            <a:endPar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7b4b64ee?pid=71aa6420b&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分析文章语言，赏析表达方式</a:t>
            </a:r>
            <a:endParaRPr lang="en-US" altLang="zh-CN" sz="3000" dirty="0"/>
          </a:p>
        </p:txBody>
      </p:sp>
      <p:sp>
        <p:nvSpPr>
          <p:cNvPr id="3" name="QB_6_BD.90_1#e42005227?sp=1&amp;pid=67b4b64ee&amp;color=0,0,0&amp;vtp=1&amp;bbb=1&amp;hb=1&amp;hltap=1"/>
          <p:cNvSpPr/>
          <p:nvPr/>
        </p:nvSpPr>
        <p:spPr>
          <a:xfrm>
            <a:off x="612648" y="1115647"/>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请分析“他没有死，他还活着”中“他还活着”的两层含意。（4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91_1#e42005227?sp=1&amp;pid=67b4b64ee&amp;color=0,0,0&amp;vtp=1&amp;bbb=1&amp;hb=1&amp;hla=1"/>
          <p:cNvSpPr/>
          <p:nvPr/>
        </p:nvSpPr>
        <p:spPr>
          <a:xfrm>
            <a:off x="612648" y="1743027"/>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焦裕禄虽然去世了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，但他在兰考土地上播下的自力更生的革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命种子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，正在发芽成长，他带给兰考人民的毛泽东思想的红灯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，愈来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愈发出耀眼的光芒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。②焦裕禄一心为公，无私奉献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，他将永远活在人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民心中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，人们将以焦裕禄为榜样，不断开拓创新。（每点2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e103ad036?sp=1&amp;pid=67b4b64ee&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贴近群众是本文突出的语言特点，请举两例具体说明。（4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91_1#e103ad036?sp=1&amp;pid=67b4b64ee&amp;color=0,0,0&amp;vtp=1&amp;bt=1&amp;bbb=1&amp;hb=1&amp;hla=1"/>
          <p:cNvSpPr/>
          <p:nvPr/>
        </p:nvSpPr>
        <p:spPr>
          <a:xfrm>
            <a:off x="612648" y="109538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示例）①“吃别人嚼过的馍没味道”，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语言朴素却充满哲理，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表现了一个县委书记深入调研的优良作风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。②“贴了膏药，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扎了针”，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本是焦裕禄生前总结兰考人民治沙经验时说的话</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，用在此处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趣的口语生动形象地展现了兰考人民举重若轻、乐观通达的大无畏的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革命精神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73_1#c08d4b431?pid=67b4b64ee&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本文写的是焦裕禄同志的感人事迹，除记叙外，还运用了描写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和抒情等表达方式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。请从表达方式的角度赏析下列语句。（8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7_BD.74_1#28003b6c5?sp=1&amp;pid=c08d4b431&amp;color=0,0,0&amp;vtp=1&amp;bbb=1&amp;hb=1"/>
          <p:cNvSpPr/>
          <p:nvPr/>
        </p:nvSpPr>
        <p:spPr>
          <a:xfrm>
            <a:off x="612648" y="18066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送走了风沙滚滚的春天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又送走了雨水集中的夏季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调查队在风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沙窝里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激流里度过了一个月又一个月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方圆跋涉了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终于使县委抓到了兰考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的第一手资料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全县有大小风口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经调查队一个个查清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编了号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绘了图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全县有大小沙丘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1600</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也一个个经过丈量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编了号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绘了图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全县的千河万流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淤塞的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阻水的路基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涵闸</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也调查得清清楚楚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绘成了详细的排涝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泄洪图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1_2#28003b6c5?pid=c08d4b431&amp;color=0,0,0&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90_1#28003b6c5?pid=c08d4b431&amp;color=0,0,0&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这一部分运用描写与说明相结合的表达方式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，写出了调查队冒</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着风沙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、大雨进行实地调查研究的情形，给人以真实的感受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；通过具</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体的数据来介绍调查队的任务之重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，具有很强的说服力。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②两种表达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方式的结合</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，共同表现了调查队所取得的巨大成果。（每点2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5_1#c2e661c57?sp=1&amp;pid=c08d4b431&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焦裕禄虽然去世了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但他在兰考土地上播下的自力更生的革命种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正在发芽成长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他带给兰考人民的毛泽东思想的红灯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愈来愈发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出耀眼的光芒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他一心为革命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一心为群众的高贵品德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已成为全县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干部和群众学习的榜样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这一切宝贵的精神财富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今天已化为强大的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物质力量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推动着兰考人民在自力更生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奋发图强的大道上继续奋勇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1_2#c2e661c57?pid=c08d4b431&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90_1#c2e661c57?pid=c08d4b431&amp;color=0,0,0&amp;mp=1&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这一部分运用议论的表达方式，讴歌了“焦裕禄精神”。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“焦裕禄精神”不仅给兰考人民带来物质生活的改变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，更给兰考人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民带来丰富的精神财富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，使兰考人民自力更生，奋发图强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，勇于与自</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然灾害作斗争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，奋勇前进。（每分2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69f47b95b?pid=71aa6420b&amp;color=0,173,163&amp;vtp=1&amp;bt=1&amp;bbb=1"/>
          <p:cNvSpPr/>
          <p:nvPr/>
        </p:nvSpPr>
        <p:spPr>
          <a:xfrm>
            <a:off x="612648" y="466344"/>
            <a:ext cx="10963656" cy="6858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分析选材特点，弘扬焦裕禄精神</a:t>
            </a:r>
            <a:endParaRPr lang="en-US" altLang="zh-CN" sz="3000" dirty="0"/>
          </a:p>
        </p:txBody>
      </p:sp>
      <p:sp>
        <p:nvSpPr>
          <p:cNvPr id="3" name="QB_6_BD.90_1#81e678340?sp=1&amp;pid=69f47b95b&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作为一篇人物通讯，本文在选材上有何特点？（6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BD.90_2#81e678340?sp=1&amp;pid=69f47b95b&amp;color=0,0,0&amp;vtp=1&amp;bbb=1&amp;hb=1&amp;hltap=1"/>
          <p:cNvSpPr/>
          <p:nvPr/>
        </p:nvSpPr>
        <p:spPr>
          <a:xfrm>
            <a:off x="612648" y="1723909"/>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5" name="QB_6_AN.91_1#81e678340?sp=1&amp;pid=69f47b95b&amp;color=0,0,0&amp;vtp=1&amp;bbb=1&amp;hb=1&amp;hla=1"/>
          <p:cNvSpPr/>
          <p:nvPr/>
        </p:nvSpPr>
        <p:spPr>
          <a:xfrm>
            <a:off x="612648" y="1698509"/>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典型性。选取了焦裕禄跟随调查队在风里、雨里、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沙窝里、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激流里绘制排涝泄洪图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，在严重灾害袭来时镇定布置工作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，等等典型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事例。这些典型事例生动地展现了他在工作中面对困难时的坚定和果</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，凸显了他作为一名共产党员的优秀品质。②全面性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。既选取了焦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裕禄在工作场景中的事迹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，如开展抗灾工作等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，又选取了他关心群众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生活的场景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，如冒着风雪去访问无依无靠的老人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，还选取了他在病痛</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wipe(left)">
                                      <p:cBhvr>
                                        <p:cTn id="25"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1_2#81e678340?sp=1&amp;pid=69f47b95b&amp;color=0,0,0&amp;vtp=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90_1#81e678340?sp=1&amp;pid=69f47b95b&amp;color=0,0,0&amp;vtp=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中仍心系工作的事迹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，从不同方面、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不同角度展现了焦裕禄的形象，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使人物形象丰满立体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。③详略得当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。对于一些能够突出焦裕禄核心精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神和主要贡献的材料进行详细描述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，如他带领群众抗灾等场景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于一些辅助性的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、起到补充说明作用的材料的描述则相对简略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使得重点突出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，读者能更清晰地把握人物的关键品质。（每点2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236cd4676?sp=1&amp;pid=69f47b95b&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焦裕禄精神被概括为“亲民爱民、艰苦奋斗、科学求实、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迎难而上、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无私奉献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”。在新时代，学习和弘扬焦裕禄精神应该怎么做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？请结合本</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文内容或自身实际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，选一个重点，谈谈你的观点。（4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91_1#236cd4676?sp=1&amp;pid=69f47b95b&amp;color=0,0,0&amp;vtp=1&amp;bt=1&amp;bbb=1&amp;hb=1&amp;hla=1"/>
          <p:cNvSpPr/>
          <p:nvPr/>
        </p:nvSpPr>
        <p:spPr>
          <a:xfrm>
            <a:off x="612648" y="237554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示例）①我们学习和弘扬焦裕禄精神，要像焦裕禄那样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终保持一种敢做善成的勇气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，迎难而上，不怕矛盾复杂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，不怕任务艰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，不怕责任重大，敢于挑起重担，敢于克难制胜。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②要变压力为动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，善于在挑战面前捕捉和把握发展机遇</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，善于在逆境中发现和创造</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有利因素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a5c9b6e1.fixed?pid=00cedcb2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9a5c9b6e1"/>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f3872db4.fixed?pid=00cedcb2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4#af3872db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90_1#da3ab4ccb?sp=1&amp;pid=af3872db4&amp;color=0,0,0&amp;vtp=1&amp;bt=1&amp;bbb=1&amp;hb=1&amp;hltap=1"/>
          <p:cNvSpPr/>
          <p:nvPr/>
        </p:nvSpPr>
        <p:spPr>
          <a:xfrm>
            <a:off x="612648" y="468000"/>
            <a:ext cx="10963656" cy="6286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从内容、表达技巧和时效的角度比较本课的两篇文章的不同。（6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91_1#da3ab4ccb?sp=1&amp;pid=af3872db4&amp;color=0,0,0&amp;vtp=1&amp;bt=1&amp;bbb=1&amp;hb=1&amp;hla=1"/>
          <p:cNvSpPr/>
          <p:nvPr/>
        </p:nvSpPr>
        <p:spPr>
          <a:xfrm>
            <a:off x="612648" y="1001792"/>
            <a:ext cx="10963656" cy="5715000"/>
          </a:xfrm>
          <a:prstGeom prst="rect">
            <a:avLst/>
          </a:prstGeom>
          <a:noFill/>
        </p:spPr>
        <p:txBody>
          <a:bodyPr wrap="none" lIns="0" tIns="0" rIns="0" bIns="0" rtlCol="0" anchor="t"/>
          <a:lstStyle/>
          <a:p>
            <a:pPr latinLnBrk="1">
              <a:lnSpc>
                <a:spcPts val="45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①内容上，《别了，“不列颠尼亚”》</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按照时间顺序，集中记录</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了香港回归的数个“瞬间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”。《县委书记的榜样——</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焦裕禄》记录了焦</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裕禄自任河南兰考县委书记至逝世后的多个事件，时间跨度大，通过</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不同事件细致而充分地展现了焦裕禄的精神品质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表达技巧上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《别了，“不列颠尼亚”》以简洁的记叙为主。《</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县委书记的榜样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焦裕禄》通过大量的细节描写和富有个性的人物语言，展现了立体鲜</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活的人物形象。除了记叙，还运用了议论和抒情等表达方式，表现了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兰考人民对焦裕禄的深厚感情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。③时效上，《别了，“</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不列颠尼亚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发表于香港回归当天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。《县委书记的榜样——</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焦裕禄》发表于焦裕禄</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去世两年后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wipe(left)">
                                      <p:cBhvr>
                                        <p:cTn id="31" dur="500"/>
                                        <p:tgtEl>
                                          <p:spTgt spid="3">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wipe(left)">
                                      <p:cBhvr>
                                        <p:cTn id="34" dur="500"/>
                                        <p:tgtEl>
                                          <p:spTgt spid="3">
                                            <p:txEl>
                                              <p:pRg st="8" end="8"/>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wipe(left)">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af6c6939a?sp=1&amp;pid=af3872db4&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根据第1题，总结消息和通讯两种文体的异同。（8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44" name="QB_5_BD.79_2#af6c6939a?colgroup=1,2,25&amp;pid=af3872db4&amp;color=0,0,0&amp;vtp=1&amp;bbb=1&amp;hb=1"/>
          <p:cNvGraphicFramePr>
            <a:graphicFrameLocks noGrp="1"/>
          </p:cNvGraphicFramePr>
          <p:nvPr/>
        </p:nvGraphicFramePr>
        <p:xfrm>
          <a:off x="612648" y="1158817"/>
          <a:ext cx="10936224" cy="4486784"/>
        </p:xfrm>
        <a:graphic>
          <a:graphicData uri="http://schemas.openxmlformats.org/drawingml/2006/table">
            <a:tbl>
              <a:tblPr/>
              <a:tblGrid>
                <a:gridCol w="603504"/>
                <a:gridCol w="905256"/>
                <a:gridCol w="9427464"/>
              </a:tblGrid>
              <a:tr h="2243392">
                <a:tc rowSpan="2">
                  <a:txBody>
                    <a:bodyPr/>
                    <a:lstStyle/>
                    <a:p>
                      <a:pPr algn="ctr" latinLnBrk="1" hangingPunct="0">
                        <a:lnSpc>
                          <a:spcPts val="42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endParaRPr lang="en-US" altLang="zh-CN" sz="1200" dirty="0"/>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43392">
                <a:tc vMerge="1">
                  <a:tcPr/>
                </a:tc>
                <a:tc>
                  <a:txBody>
                    <a:bodyPr/>
                    <a:lstStyle/>
                    <a:p>
                      <a:pPr marL="0" indent="0" algn="ctr" latinLnBrk="1" hangingPunct="0">
                        <a:lnSpc>
                          <a:spcPts val="44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技巧</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1200" dirty="0"/>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80_1#af6c6939a.blank?pid=af3872db4&amp;color=0,0,0&amp;vpa=41&amp;vtp=1&amp;bbb=1"/>
          <p:cNvSpPr/>
          <p:nvPr/>
        </p:nvSpPr>
        <p:spPr>
          <a:xfrm>
            <a:off x="2191027" y="1164786"/>
            <a:ext cx="8651875"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消息：多为高度概括的报道，细节描写较少。（1分）</a:t>
            </a:r>
            <a:endParaRPr lang="en-US" altLang="zh-CN" sz="2800" dirty="0"/>
          </a:p>
        </p:txBody>
      </p:sp>
      <p:sp>
        <p:nvSpPr>
          <p:cNvPr id="5" name="QB_5_AN.81_1#af6c6939a.blank?pid=af3872db4&amp;color=0,0,0&amp;vpa=42&amp;vtp=1&amp;bbb=1&amp;hb=1"/>
          <p:cNvSpPr/>
          <p:nvPr/>
        </p:nvSpPr>
        <p:spPr>
          <a:xfrm>
            <a:off x="2193408" y="1723586"/>
            <a:ext cx="9300464" cy="1664208"/>
          </a:xfrm>
          <a:prstGeom prst="rect">
            <a:avLst/>
          </a:prstGeom>
          <a:noFill/>
        </p:spPr>
        <p:txBody>
          <a:bodyPr wrap="square" lIns="0" tIns="0" rIns="0" bIns="0" rtlCol="0" anchor="t"/>
          <a:lstStyle/>
          <a:p>
            <a:pPr latinLnBrk="1">
              <a:lnSpc>
                <a:spcPct val="130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通讯：报道有影响、有特点的人和事，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可以选择典型的事例，全面深入地报道事件的来龙去脉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反映人物或事物的本质。（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
        <p:nvSpPr>
          <p:cNvPr id="6" name="QB_5_AN.82_1#af6c6939a.blank?pid=af3872db4&amp;color=0,0,0&amp;vpa=43&amp;vtp=1&amp;bbb=1"/>
          <p:cNvSpPr/>
          <p:nvPr/>
        </p:nvSpPr>
        <p:spPr>
          <a:xfrm>
            <a:off x="2203727" y="3687578"/>
            <a:ext cx="4722813"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消息：以记叙为主。（1分）</a:t>
            </a:r>
            <a:endParaRPr lang="en-US" altLang="zh-CN" sz="2800" dirty="0"/>
          </a:p>
        </p:txBody>
      </p:sp>
      <p:sp>
        <p:nvSpPr>
          <p:cNvPr id="7" name="QB_5_AN.83_1#af6c6939a.blank?pid=af3872db4&amp;color=0,0,0&amp;vpa=44&amp;vtp=1&amp;bbb=1&amp;hb=1"/>
          <p:cNvSpPr/>
          <p:nvPr/>
        </p:nvSpPr>
        <p:spPr>
          <a:xfrm>
            <a:off x="2193408" y="4246378"/>
            <a:ext cx="9300464" cy="1109472"/>
          </a:xfrm>
          <a:prstGeom prst="rect">
            <a:avLst/>
          </a:prstGeom>
          <a:noFill/>
        </p:spPr>
        <p:txBody>
          <a:bodyPr wrap="square" lIns="0" tIns="0" rIns="0" bIns="0" rtlCol="0" anchor="t"/>
          <a:lstStyle/>
          <a:p>
            <a:pPr latinLnBrk="1">
              <a:lnSpc>
                <a:spcPct val="130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通讯：以记叙为主，</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可以灵活运用描写、抒情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、议论等表达方式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，以及拟人、比喻、排比、反问等修辞手法。（1分）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QB_5_BD.84_1#af6c6939a?colgroup=1,2,25&amp;pid=af3872db4&amp;color=0,0,0&amp;mp=1&amp;vtp=1&amp;bt=1&amp;bbb=1"/>
          <p:cNvGraphicFramePr>
            <a:graphicFrameLocks noGrp="1"/>
          </p:cNvGraphicFramePr>
          <p:nvPr/>
        </p:nvGraphicFramePr>
        <p:xfrm>
          <a:off x="612648" y="466344"/>
          <a:ext cx="10936224" cy="1752156"/>
        </p:xfrm>
        <a:graphic>
          <a:graphicData uri="http://schemas.openxmlformats.org/drawingml/2006/table">
            <a:tbl>
              <a:tblPr/>
              <a:tblGrid>
                <a:gridCol w="603504"/>
                <a:gridCol w="905256"/>
                <a:gridCol w="9427464"/>
              </a:tblGrid>
              <a:tr h="1133920">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endParaRPr lang="en-US" altLang="zh-CN" sz="1200" dirty="0"/>
                    </a:p>
                    <a:p>
                      <a:pPr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85_1#af6c6939a.blank?pid=af3872db4&amp;color=0,0,0&amp;mp=1&amp;vpa=45&amp;vtp=1&amp;bbb=1"/>
          <p:cNvSpPr/>
          <p:nvPr/>
        </p:nvSpPr>
        <p:spPr>
          <a:xfrm>
            <a:off x="2191027" y="476377"/>
            <a:ext cx="7937500"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消息：对时效性要求更高，比通讯更快。（1分）</a:t>
            </a:r>
            <a:endParaRPr lang="en-US" altLang="zh-CN" sz="2800" dirty="0"/>
          </a:p>
        </p:txBody>
      </p:sp>
      <p:sp>
        <p:nvSpPr>
          <p:cNvPr id="4" name="QB_5_AN.86_1#af6c6939a.blank?pid=af3872db4&amp;color=0,0,0&amp;mp=1&amp;vpa=46&amp;vtp=1&amp;bbb=1"/>
          <p:cNvSpPr/>
          <p:nvPr/>
        </p:nvSpPr>
        <p:spPr>
          <a:xfrm>
            <a:off x="2241827" y="963359"/>
            <a:ext cx="5794375"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通讯：对时效性要求较低。（1分）</a:t>
            </a:r>
            <a:endParaRPr lang="en-US" altLang="zh-CN" sz="2800" dirty="0"/>
          </a:p>
        </p:txBody>
      </p:sp>
      <p:sp>
        <p:nvSpPr>
          <p:cNvPr id="5" name="QB_5_AN.87_1#af6c6939a.blank?pid=af3872db4&amp;color=0,0,0&amp;mp=1&amp;vpa=47&amp;vtp=1&amp;bbb=1"/>
          <p:cNvSpPr/>
          <p:nvPr/>
        </p:nvSpPr>
        <p:spPr>
          <a:xfrm>
            <a:off x="2241827" y="1619790"/>
            <a:ext cx="7223125" cy="533400"/>
          </a:xfrm>
          <a:prstGeom prst="rect">
            <a:avLst/>
          </a:prstGeom>
          <a:noFill/>
        </p:spPr>
        <p:txBody>
          <a:bodyPr wrap="none" lIns="0" tIns="0" rIns="0" bIns="0" rtlCol="0" anchor="t"/>
          <a:lstStyle/>
          <a:p>
            <a:pPr algn="ctr" latinLnBrk="1">
              <a:lnSpc>
                <a:spcPts val="42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两者都是新闻体裁，都具有真实性。（2分）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6aa5ace5?pid=af3872db4&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6_BD#efc6cf53f?pid=f6aa5ace5&amp;color=0,173,163&amp;vtp=1&amp;bbb=1"/>
          <p:cNvSpPr/>
          <p:nvPr/>
        </p:nvSpPr>
        <p:spPr>
          <a:xfrm>
            <a:off x="612648" y="954024"/>
            <a:ext cx="10963656" cy="676656"/>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7#a8c44aecc?sp=1&amp;pid=efc6cf53f&amp;color=0,0,0&amp;vtp=1&amp;bbb=1&amp;hb=1"/>
          <p:cNvSpPr/>
          <p:nvPr/>
        </p:nvSpPr>
        <p:spPr>
          <a:xfrm>
            <a:off x="612648" y="1614120"/>
            <a:ext cx="10963656" cy="5080000"/>
          </a:xfrm>
          <a:prstGeom prst="rect">
            <a:avLst/>
          </a:prstGeom>
          <a:noFill/>
        </p:spPr>
        <p:txBody>
          <a:bodyPr wrap="none" lIns="0" tIns="0" rIns="0" bIns="0" rtlCol="0" anchor="t"/>
          <a:lstStyle/>
          <a:p>
            <a:pPr algn="ctr"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廖俊波的48载“樵夫”人生</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廖俊波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信念坚定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不忘初心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始终牢记党的嘱托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带领群众苦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干实干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在政和县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他破解资金瓶颈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让莲子产业成为富民产业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能在现场就不在会场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以务实担当的作风创造了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俊波速度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俊波心怀群众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把为民谋利放在首位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无论大小事务都亲力亲为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的微信昵称是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樵夫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他一生甘为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樵夫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为民披荆斩棘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最终以身殉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廖俊波的事迹激励着广大党员干部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他是我们身边的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时代楷模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是共产党员的杰出代表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277d846d4?pid=efc6cf53f&amp;color=0,0,0&amp;vtp=1&amp;bt=1&amp;bbb=1"/>
          <p:cNvSpPr/>
          <p:nvPr/>
        </p:nvSpPr>
        <p:spPr>
          <a:xfrm>
            <a:off x="612648" y="466344"/>
            <a:ext cx="10963656" cy="6858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8_BD#4f2be5a2e?pid=277d846d4&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亲民爱民</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人生榜样</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精神财富</a:t>
            </a:r>
            <a:endParaRPr lang="en-US" altLang="zh-CN" sz="2800" dirty="0"/>
          </a:p>
        </p:txBody>
      </p:sp>
      <p:sp>
        <p:nvSpPr>
          <p:cNvPr id="4" name="C_7_BD#433a675b1?pid=efc6cf53f&amp;color=0,0,0&amp;vtp=1&amp;bbb=1"/>
          <p:cNvSpPr/>
          <p:nvPr/>
        </p:nvSpPr>
        <p:spPr>
          <a:xfrm>
            <a:off x="612648" y="1730947"/>
            <a:ext cx="10963656" cy="6858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5" name="P_8_BD#8d929c6ea?pid=433a675b1&amp;color=0,0,0&amp;vtp=1&amp;bbb=1&amp;hb=1"/>
          <p:cNvSpPr/>
          <p:nvPr/>
        </p:nvSpPr>
        <p:spPr>
          <a:xfrm>
            <a:off x="612648" y="2396506"/>
            <a:ext cx="10963656" cy="32385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在追求梦想的征途中</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总有人以实际行动诠释着无私奉献的真谛</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廖俊波便是其中的杰出代表</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这位自称</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樵夫</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的党员干部</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用他短暂的</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48</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年生命</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书写了一段段感人至深的为民篇章</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在政和县</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他不仅是决</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策的智者</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更是行动的巨人</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让莲子产业在贫瘠的土地上绽放出希望之</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花</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他坚信</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能在现场就不在会场</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以脚踏实地的精神</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创造了令人瞩</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spc="-5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8d929c6ea?pid=433a675b1&amp;color=0,0,0&amp;vtp=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目的</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俊波速度</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廖俊波的一生</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是对</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为人民服务</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宗旨的生动践行</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他虽已离去</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但那份为民情怀</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那份担当精神</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却如同璀璨星辰</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照亮</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着后来者的前行之路</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在我们追求个人梦想的同时</a:t>
            </a:r>
            <a:r>
              <a:rPr lang="en-US" altLang="zh-CN" sz="2800" b="0" i="0" u="dotted"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也应铭记廖俊波的</a:t>
            </a:r>
            <a:endPar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光辉事迹</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将个人的理想融入国家和民族的复兴大业之中</a:t>
            </a:r>
            <a:r>
              <a:rPr lang="en-US" altLang="zh-CN" sz="2800" b="0" i="0" u="dotted"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236392a4?pid=f6aa5ace5&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7#54fc1939c?sp=1&amp;pid=8236392a4&amp;color=0,0,0&amp;vtp=1&amp;bbb=1&amp;hb=1"/>
          <p:cNvSpPr/>
          <p:nvPr/>
        </p:nvSpPr>
        <p:spPr>
          <a:xfrm>
            <a:off x="612648" y="1130379"/>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我的父亲焦裕禄（节选）</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焦守云</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父亲去世已经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1922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父亲出生在山东省博山县的小山村自耕农家庭里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小学毕业后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青少年时代他曾逃过荒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要过饭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做过长工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打过短工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还当过挖煤工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54fc1939c?sp=1&amp;pid=8236392a4&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年参加革命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年加入中国共产党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，1947</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年随军南下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曾经在河南省尉氏县搞过土改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他工作时间最长的地方是洛阳矿山机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器厂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以下简称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他在那儿工作了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在洛矿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父亲完成了从小学生到大学生的深造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厂里把他作为选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干生派到哈尔滨工业大学学习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毕业后他又到大连起重机厂当了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实习车间主任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父亲在洛矿担任过车间主任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调度科长等职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1962</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他又调到当年参加土改的尉氏县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当了半年的县委副书记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年冬天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他调到河南省兰考县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任县委第二书记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几个月后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任县委书记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父亲在兰考的那一时期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也是大家最熟知的时期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6344"/>
            <a:ext cx="10963656" cy="5181600"/>
          </a:xfrm>
          <a:prstGeom prst="rect">
            <a:avLst/>
          </a:prstGeom>
          <a:noFill/>
        </p:spPr>
        <p:txBody>
          <a:bodyPr wrap="none" lIns="0" tIns="0" rIns="0" bIns="0" rtlCol="0" anchor="t"/>
          <a:lstStyle/>
          <a:p>
            <a:pPr algn="ct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他身边的物件，都成了与疾病斗争的见证</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父亲的病越来越重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肝疼得也越来越厉害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脸色又青又黄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颧骨高高耸起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变得憔悴不堪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他身边的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一切物件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都成了他与疾病斗争的见证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刚开始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父亲肝疼时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就用茶杯盖上的疙瘩使劲顶肚子里的疙瘩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如果在写字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父亲就会用钢笔伸进去摁着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如果两只手都被占用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就用刷衣服的刷子一头顶着肝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一头顶着藤椅工作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时间长了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藤椅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上就被顶出个窟窿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83862d35?pid=9a5c9b6e1&amp;color=0,0,0&amp;vtp=1&amp;bt=1&amp;bbb=1"/>
          <p:cNvSpPr/>
          <p:nvPr/>
        </p:nvSpPr>
        <p:spPr>
          <a:xfrm>
            <a:off x="612648" y="466345"/>
            <a:ext cx="10963656" cy="697357"/>
          </a:xfrm>
          <a:prstGeom prst="rect">
            <a:avLst/>
          </a:prstGeom>
          <a:noFill/>
        </p:spPr>
        <p:txBody>
          <a:bodyPr wrap="none" lIns="0" tIns="0" rIns="0" bIns="0" rtlCol="0" anchor="t"/>
          <a:lstStyle/>
          <a:p>
            <a:pPr algn="l" latinLnBrk="1">
              <a:lnSpc>
                <a:spcPts val="54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一、人物名片</a:t>
            </a:r>
            <a:endParaRPr lang="en-US" altLang="zh-CN" sz="3200" dirty="0"/>
          </a:p>
        </p:txBody>
      </p:sp>
      <p:pic>
        <p:nvPicPr>
          <p:cNvPr id="3" name="P_6_BD#d602c9d5f?htil=1&amp;pid=783862d35&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79021" y="1188038"/>
            <a:ext cx="1124712" cy="15910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6_BD#d602c9d5f?htil=1&amp;pid=783862d35&amp;color=0,0,0&amp;vtp=1&amp;bbb=1&amp;hb=1&amp;hs=1"/>
          <p:cNvSpPr/>
          <p:nvPr/>
        </p:nvSpPr>
        <p:spPr>
          <a:xfrm>
            <a:off x="612775" y="1151255"/>
            <a:ext cx="9711055" cy="5591175"/>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焦裕禄（1922—1964），山东淄博人。他在兰考县担任县</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委书记时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，兰考正在遭受严重的内涝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、风沙、盐碱“三害”，他</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坚持实事求是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，坚持走群众</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路线</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，同全县干部、群众一起，与</a:t>
            </a:r>
            <a:endPar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4900"/>
              </a:lnSpc>
            </a:pP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自然灾害进行斗争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，努力改变兰考面貌</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。他身患肝癌，依旧忍</a:t>
            </a:r>
            <a:endPar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4900"/>
              </a:lnSpc>
            </a:pP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着剧痛，坚持工作，</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1964年5</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月</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14日病逝于郑州</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，终年42岁。</a:t>
            </a:r>
            <a:endPar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49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焦裕禄用自己的实际行动，铸就了</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“亲民爱民</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、艰苦奋斗</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、科</a:t>
            </a:r>
            <a:endPar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4900"/>
              </a:lnSpc>
            </a:pP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学求实、迎难而上</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、无私奉献</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”的焦裕禄精神。</a:t>
            </a:r>
            <a:endParaRPr lang="en-US" altLang="zh-CN" sz="2800" dirty="0"/>
          </a:p>
        </p:txBody>
      </p:sp>
      <p:sp>
        <p:nvSpPr>
          <p:cNvPr id="5" name="P_6_BD#d602c9d5f?htil=1&amp;pid=783862d35&amp;color=0,0,0&amp;vtp=1&amp;bbb=1&amp;hb=1&amp;hs=1"/>
          <p:cNvSpPr/>
          <p:nvPr/>
        </p:nvSpPr>
        <p:spPr>
          <a:xfrm>
            <a:off x="612648" y="3036136"/>
            <a:ext cx="10968012" cy="3733800"/>
          </a:xfrm>
          <a:prstGeom prst="rect">
            <a:avLst/>
          </a:prstGeom>
          <a:noFill/>
        </p:spPr>
        <p:txBody>
          <a:bodyPr wrap="none" lIns="0" tIns="0" rIns="0" bIns="0" rtlCol="0" anchor="t"/>
          <a:lstStyle/>
          <a:p>
            <a:pPr latinLnBrk="1">
              <a:lnSpc>
                <a:spcPts val="4900"/>
              </a:lnSpc>
            </a:pPr>
            <a:endParaRPr lang="en-US" altLang="zh-CN" sz="28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有好几次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父亲工作结束了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还没站起来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就倒在了地上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大的个子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半天起不来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那是肝太疼了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母亲哭着劝他去看病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别着急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我把该安排的工作安排好了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就会去看的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后来发展到肝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疼得睡不着觉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他就把那些平时用的钢笔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杯盖搬到床上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母亲说那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段时间父亲睡觉都是趴着睡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如果不趴着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那些东西就顶不住肝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父亲的病越来越重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可他依然坚持工作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父亲到农村听大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队领导汇报工作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因为肝疼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冷汗一个劲</a:t>
            </a:r>
            <a:r>
              <a:rPr lang="zh-CN" altLang="en-US"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用来做记录的钢笔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两次从他手里掉了下来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在场的同志看到这种情况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非常紧张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立即</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把他送去开封地区人民医院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到了地区人民医院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父亲被诊断为肝癌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当时大家不相信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送他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到河南省医学院附属医院和北京协和医院去诊断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父亲最终被确诊为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肝癌晚期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皮下扩散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据医生说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父亲肚子里长满了大大小小的瘤子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大的有鸡蛋那么大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小的像黄豆那么大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父亲的生命只有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多天了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他们带着父亲回到了河南省医学院附属医院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多天里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遭受了最大的苦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最大的罪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开始他还打止疼针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希望自己能好起来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再回到兰考领着大家除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当他觉得身体一天不如一天时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拒绝打止疼针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止疼针只能止疼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不能治病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这个药这么短缺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省一针就省一针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把药留给最需要的人吧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50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不打止疼针怎么办</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父亲有时趴在床上</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有时跪在床上</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甚至还</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会把香烟点燃来烧自己的胳膊</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他说这是他发明的肝疼转移疗法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其他地方疼了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肝疼就会稍微好一点儿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胳膊上的皮肤没用了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开始烧肚子上的皮肤</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大家见了都扭头落泪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当时省委组织部副部长和地委组织部副部长来看他</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他拉着两位</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领导的手说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我最大的遗憾就是没能完成组织上交给我的任务</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我没</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有达到兰考人民对我的要求</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我心里很难过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这两位领导说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组织</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上对你的工作非常满意</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你对后事有什么安排</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对组织上有什么要求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你就和我们说吧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父亲沉默了一会儿说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我对组织上只有一个要求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就是我死了以后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把我运回兰考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埋在兰考的沙丘上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我活着没有治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好沙丘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也要看见兰考人民把沙丘治好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父亲临终时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把母亲叫到身边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没有想到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我这么快就要走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我走了以后你会很难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你一定要教育好孩子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你再苦再难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把孩子抚养成人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把他们培养成对社会有用的人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你还要记住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也不能向组织伸手要钱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要救济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这是他对母亲最后</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的交代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母亲当时才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需要照顾两家的老人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还得抚养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个孩子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就是在这样的情况下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父亲还是跟她约法三章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日上午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父亲永远停止了呼吸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那一年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我们家的天也塌了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母亲领着我们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个孩子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谨遵</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父亲临终前的嘱咐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艰难地生活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我们的日子是在母亲的泪水中度过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她没有了精神支柱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母亲流了许多泪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老了后还留下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不哭也流泪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6344"/>
            <a:ext cx="10963656" cy="5181600"/>
          </a:xfrm>
          <a:prstGeom prst="rect">
            <a:avLst/>
          </a:prstGeom>
          <a:noFill/>
        </p:spPr>
        <p:txBody>
          <a:bodyPr wrap="none" lIns="0" tIns="0" rIns="0" bIns="0" rtlCol="0" anchor="t"/>
          <a:lstStyle/>
          <a:p>
            <a:pPr algn="ct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父亲不是苦行僧，但在兰考他舍弃了一切爱好</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父亲不是苦行僧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也不是天生就喜欢吃苦受罪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实际上他在生活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中也有许多爱好与追求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他身高一米七八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皮肤黝黑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长得非常英俊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到兰考前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一直在哈尔滨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洛阳等大城市工作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接触的都是新潮的东西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当时父亲有些文艺范儿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他二胡拉得非常好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舞也跳得好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还是个出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色的男中音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早在南下工作队的时候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他就在文工团工作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他们工作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队排练了歌剧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血泪仇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由父亲出演男一号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54fc1939c?pid=8236392a4&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父亲对生活是很热爱的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工作再忙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胡子也刮得干干净净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也洗得干干净净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父亲的文章写得非常好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还爱钻研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他在大</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连起重机厂时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给他们的厂报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广播电台写了很多文章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父亲这辈子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穿的最好的一件衣服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就是母亲用他的稿费买来的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但在兰考艰苦的环境下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首先面临的是解决民众温饱的严峻问题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父亲只能舍弃他的爱好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争分夺秒地带领兰考人民除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就像兰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考一位领导干部说的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焦裕禄在兰考的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475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是跑步度过的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54fc1939c?pid=8236392a4&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本文以女儿的视角回顾父亲的一生</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。在文中</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，焦裕禄不仅是优秀的</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县委书记</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、人民的好公仆，也是从旧社会走出来的贫困山村青年</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、多才</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多艺且勤奋好学的文艺青年</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，更是一位热爱生活、可亲可敬的父亲。</a:t>
            </a:r>
            <a:endParaRPr lang="en-US" altLang="zh-CN" sz="2800" spc="-50" dirty="0"/>
          </a:p>
        </p:txBody>
      </p:sp>
    </p:spTree>
  </p:cSld>
  <p:clrMapOvr>
    <a:masterClrMapping/>
  </p:clrMapOvr>
  <p:transition>
    <p:split dir="in"/>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e11681b49?pid=f6aa5ace5&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7_BD.90_1#32d3e3993?pid=e11681b49&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《中庸》说：“致广大而尽精微。”写文章时描摹人物、叙述事件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递情感采用生动传神的细节描写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，就能事半功倍。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请你寻找相关资料，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叙述某一人物直面困难的经历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。要求：有一至两处细节描写。（10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7_AN.91_1#32d3e3993?pid=e11681b49&amp;color=0,0,0&amp;vtp=1&amp;bbb=1&amp;hb=1&amp;hla=1"/>
          <p:cNvSpPr/>
          <p:nvPr/>
        </p:nvSpPr>
        <p:spPr>
          <a:xfrm>
            <a:off x="612648" y="3037919"/>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示例）消防员李明踹开扭曲的铁门，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火舌卷着浓烟扑面而来。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他面罩内侧的呼气阀已结满冰碴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，每次呼吸都像含着砂纸</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，他却仍弓</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身摸索前进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。火场二层传来微弱的敲击声，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他跪在滚烫的瓦砾堆上，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被钢筋划破的右手突然触到孩童发烫的脚踝。</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1_2#32d3e3993?pid=e11681b49&amp;color=0,0,0&amp;mp=1&amp;vtp=1&amp;bt=1&amp;bbb=1&amp;hb=1&amp;hltap=1"/>
          <p:cNvSpPr/>
          <p:nvPr/>
        </p:nvSpPr>
        <p:spPr>
          <a:xfrm>
            <a:off x="612648" y="4934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90_1#32d3e3993?pid=e11681b49&amp;color=0,0,0&amp;mp=1&amp;vtp=1&amp;bt=1&amp;bbb=1&amp;hb=1&amp;hla=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此时水带压力骤降，火苗如苏醒的野兽般反扑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，他扯下呼吸面罩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扣在女孩脸上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，裸露的脖颈瞬间燎起水泡。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当他把女孩托出窗口时，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作战服后背的阻燃层已碳化剥落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，露出被汗水浸透的蓝色衬里</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是比火焰更灼眼的生命底色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。（内容充实4分，细节描写2分，结构2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a61033c2?pid=9a5c9b6e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6_BD#1829190b9?pid=fa61033c2&amp;color=0,0,0&amp;vtp=1&amp;bbb=1&amp;hb=1"/>
          <p:cNvSpPr/>
          <p:nvPr/>
        </p:nvSpPr>
        <p:spPr>
          <a:xfrm>
            <a:off x="612648" y="117445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河南省兰考县位于黄河故道，饱受内涝、风沙和盐碱“三害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”的侵</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。1962年底，焦裕禄出任兰考县县委书记。当时正是兰考“三害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，灾荒严重，全县的粮食产量下降到了历年的最低水平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万人民面临着生存考验。焦裕禄亲自率领干部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、群众进行了小面积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翻淤压沙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、翻淤压碱、封闭沙丘试验，然后以点带面，全面铺开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结出了整治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“三害”的具体策略，探索出了大规模栽种泡桐的办法。</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1829190b9?pid=fa61033c2&amp;color=0,0,0&amp;vtp=1&amp;bt=1&amp;bbb=1&amp;hb=1"/>
          <p:cNvSpPr/>
          <p:nvPr/>
        </p:nvSpPr>
        <p:spPr>
          <a:xfrm>
            <a:off x="612648" y="46634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1965年12月，时任新华社副社长的穆青带着记者冯健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、周原等人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抵达兰考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，深入县乡基层采访，当听到焦裕禄的事迹时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，他们深受感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。他们深入兰考田间地头、农户家中，采访了解情况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，掌握了焦裕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禄大量的感人事迹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。1966年2月7日，《县委书记的榜样——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在中央人民广播电台第一次播出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，感动全国！</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a0560f23?pid=9a5c9b6e1&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6#f76c68aea?sp=1&amp;pid=1a0560f23&amp;color=0,0,0&amp;vtp=1&amp;bbb=1&amp;hb=1"/>
          <p:cNvSpPr/>
          <p:nvPr/>
        </p:nvSpPr>
        <p:spPr>
          <a:xfrm>
            <a:off x="612648" y="1174454"/>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讯</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通讯是一种较为详细地报道客观事物或典型人物的新闻体裁，是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一种综合运用记叙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、描写、议论、抒情等多种表达方式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，具体形象地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报道人物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、事件或问题的新闻报道形式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。它所报道的内容在时间的跨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度上比较大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。通讯选择现实生活中具有典型意义的人和事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，选取丰富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的材料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，提炼具有重要意义的主题，并围绕主题，抓住矛盾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，展开情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，同时注意对细节的描写，所以常常波澜起伏，引人入胜。</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f76c68aea?sp=1&amp;pid=1a0560f23&amp;color=0,0,0&amp;vtp=1&amp;bt=1&amp;bbb=1&amp;hb=1"/>
          <p:cNvSpPr/>
          <p:nvPr/>
        </p:nvSpPr>
        <p:spPr>
          <a:xfrm>
            <a:off x="612648" y="468000"/>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人物通讯以写人物的思想和事迹为主，一般有一个或几个中心人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。写人物通讯的关键是抓住人物的特点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，揭示出具有鲜明个性特征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的人物的情怀和思想境界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。常见的写作手法：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①通过矛盾冲突表现人</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物的思想境界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；②通过人物的行动、语言等表现人物的性格特征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通过细节描写展示人物的内心世界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13794</Words>
  <Application>WPS 演示</Application>
  <PresentationFormat>宽屏</PresentationFormat>
  <Paragraphs>734</Paragraphs>
  <Slides>59</Slides>
  <Notes>51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59</vt:i4>
      </vt:variant>
    </vt:vector>
  </HeadingPairs>
  <TitlesOfParts>
    <vt:vector size="74" baseType="lpstr">
      <vt:lpstr>Arial</vt:lpstr>
      <vt:lpstr>宋体</vt:lpstr>
      <vt:lpstr>Wingdings</vt:lpstr>
      <vt:lpstr>Times New Roman</vt:lpstr>
      <vt:lpstr>微软雅黑</vt:lpstr>
      <vt:lpstr>Times New Roman</vt:lpstr>
      <vt:lpstr>方正粗等线简体</vt:lpstr>
      <vt:lpstr>宋体</vt:lpstr>
      <vt:lpstr>Cambria Math</vt:lpstr>
      <vt:lpstr>楷体</vt:lpstr>
      <vt:lpstr>Calibri</vt:lpstr>
      <vt:lpstr>Arial Unicode MS</vt:lpstr>
      <vt:lpstr>等线</vt:lpstr>
      <vt:lpstr/>
      <vt:lpstr>2_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9</cp:revision>
  <dcterms:created xsi:type="dcterms:W3CDTF">2025-03-28T14:39:00Z</dcterms:created>
  <dcterms:modified xsi:type="dcterms:W3CDTF">2025-09-03T03:59:13Z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8FB001CAD2834D66866B00BCE5D90DD2_12</vt:lpwstr>
  </property>
  <property fmtid="{D5CDD505-2E9C-101B-9397-08002B2CF9AE}" pid="3" name="KSOProductBuildVer">
    <vt:lpwstr>2052-12.1.0.22529</vt:lpwstr>
  </property>
</Properties>
</file>